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7"/>
  </p:notesMasterIdLst>
  <p:sldIdLst>
    <p:sldId id="1447" r:id="rId2"/>
    <p:sldId id="1455" r:id="rId3"/>
    <p:sldId id="1565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1532" r:id="rId15"/>
    <p:sldId id="1433" r:id="rId16"/>
    <p:sldId id="1527" r:id="rId17"/>
    <p:sldId id="1528" r:id="rId18"/>
    <p:sldId id="1529" r:id="rId19"/>
    <p:sldId id="1530" r:id="rId20"/>
    <p:sldId id="1534" r:id="rId21"/>
    <p:sldId id="1533" r:id="rId22"/>
    <p:sldId id="1535" r:id="rId23"/>
    <p:sldId id="1551" r:id="rId24"/>
    <p:sldId id="1558" r:id="rId25"/>
    <p:sldId id="1552" r:id="rId26"/>
    <p:sldId id="1556" r:id="rId27"/>
    <p:sldId id="1557" r:id="rId28"/>
    <p:sldId id="1554" r:id="rId29"/>
    <p:sldId id="1568" r:id="rId30"/>
    <p:sldId id="1537" r:id="rId31"/>
    <p:sldId id="1538" r:id="rId32"/>
    <p:sldId id="1539" r:id="rId33"/>
    <p:sldId id="1541" r:id="rId34"/>
    <p:sldId id="1562" r:id="rId35"/>
    <p:sldId id="1564" r:id="rId36"/>
    <p:sldId id="1563" r:id="rId37"/>
    <p:sldId id="1544" r:id="rId38"/>
    <p:sldId id="1545" r:id="rId39"/>
    <p:sldId id="1546" r:id="rId40"/>
    <p:sldId id="1547" r:id="rId41"/>
    <p:sldId id="1567" r:id="rId42"/>
    <p:sldId id="1560" r:id="rId43"/>
    <p:sldId id="1561" r:id="rId44"/>
    <p:sldId id="1566" r:id="rId45"/>
    <p:sldId id="155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urhnababan@outlook.com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CE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9" autoAdjust="0"/>
    <p:restoredTop sz="94709" autoAdjust="0"/>
  </p:normalViewPr>
  <p:slideViewPr>
    <p:cSldViewPr snapToGrid="0">
      <p:cViewPr varScale="1">
        <p:scale>
          <a:sx n="70" d="100"/>
          <a:sy n="70" d="100"/>
        </p:scale>
        <p:origin x="-11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DC0E8-8733-4F4A-BF64-BA33FDD0C61A}" type="doc">
      <dgm:prSet loTypeId="urn:microsoft.com/office/officeart/2005/8/layout/chart3" loCatId="cycle" qsTypeId="urn:microsoft.com/office/officeart/2005/8/quickstyle/simple1" qsCatId="simple" csTypeId="urn:microsoft.com/office/officeart/2005/8/colors/colorful1#1" csCatId="colorful" phldr="1"/>
      <dgm:spPr/>
    </dgm:pt>
    <dgm:pt modelId="{3435A4A6-9673-48ED-98A7-75E4D6CDC999}">
      <dgm:prSet phldrT="[Text]" custT="1"/>
      <dgm:spPr/>
      <dgm:t>
        <a:bodyPr/>
        <a:lstStyle/>
        <a:p>
          <a:pPr algn="l"/>
          <a:r>
            <a: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  <a:cs typeface="Arial" pitchFamily="34" charset="0"/>
            </a:rPr>
            <a:t>IKLAN </a:t>
          </a:r>
          <a:r>
            <a: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rPr>
            <a:t>ATAU</a:t>
          </a:r>
          <a:r>
            <a: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  <a:cs typeface="Arial" pitchFamily="34" charset="0"/>
            </a:rPr>
            <a:t> PROMO</a:t>
          </a:r>
        </a:p>
      </dgm:t>
    </dgm:pt>
    <dgm:pt modelId="{77B1FAFC-82C7-4DBA-80D5-32743C819C89}" type="parTrans" cxnId="{1C68E259-8A5C-4072-909C-882A2DE5C69D}">
      <dgm:prSet/>
      <dgm:spPr/>
      <dgm:t>
        <a:bodyPr/>
        <a:lstStyle/>
        <a:p>
          <a:endParaRPr lang="en-US"/>
        </a:p>
      </dgm:t>
    </dgm:pt>
    <dgm:pt modelId="{1F9CDDC1-427F-46B1-8458-168FBDEB7306}" type="sibTrans" cxnId="{1C68E259-8A5C-4072-909C-882A2DE5C69D}">
      <dgm:prSet/>
      <dgm:spPr/>
      <dgm:t>
        <a:bodyPr/>
        <a:lstStyle/>
        <a:p>
          <a:endParaRPr lang="en-US"/>
        </a:p>
      </dgm:t>
    </dgm:pt>
    <dgm:pt modelId="{40DB2519-B637-44EC-8F33-BABF8FE19F2B}">
      <dgm:prSet phldrT="[Text]" custT="1"/>
      <dgm:spPr/>
      <dgm:t>
        <a:bodyPr/>
        <a:lstStyle/>
        <a:p>
          <a:r>
            <a:rPr lang="en-US" sz="1400" smtClean="0"/>
            <a:t>DISTRIBUSI WILAYAH</a:t>
          </a:r>
          <a:endParaRPr lang="en-US" sz="1400" dirty="0"/>
        </a:p>
      </dgm:t>
    </dgm:pt>
    <dgm:pt modelId="{6D5EF858-7163-481F-A929-920EE660DB73}" type="parTrans" cxnId="{F3CA316B-88E9-480F-8936-5E7CADD58C78}">
      <dgm:prSet/>
      <dgm:spPr/>
      <dgm:t>
        <a:bodyPr/>
        <a:lstStyle/>
        <a:p>
          <a:endParaRPr lang="en-US"/>
        </a:p>
      </dgm:t>
    </dgm:pt>
    <dgm:pt modelId="{FFC2DAC9-DFDC-46AB-B83E-59E6D2460903}" type="sibTrans" cxnId="{F3CA316B-88E9-480F-8936-5E7CADD58C78}">
      <dgm:prSet/>
      <dgm:spPr/>
      <dgm:t>
        <a:bodyPr/>
        <a:lstStyle/>
        <a:p>
          <a:endParaRPr lang="en-US"/>
        </a:p>
      </dgm:t>
    </dgm:pt>
    <dgm:pt modelId="{2C2187DA-A11A-4097-86C2-B8A16FA7AA15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+mn-lt"/>
              <a:cs typeface="Arial" pitchFamily="34" charset="0"/>
            </a:rPr>
            <a:t>MARKETING</a:t>
          </a:r>
        </a:p>
      </dgm:t>
    </dgm:pt>
    <dgm:pt modelId="{42048894-F6B9-4FD5-B97A-23D9B25A1322}" type="parTrans" cxnId="{F94EFE54-F70F-49A9-B25C-91C44A3AA3BD}">
      <dgm:prSet/>
      <dgm:spPr/>
      <dgm:t>
        <a:bodyPr/>
        <a:lstStyle/>
        <a:p>
          <a:endParaRPr lang="en-US"/>
        </a:p>
      </dgm:t>
    </dgm:pt>
    <dgm:pt modelId="{516F55F8-98D0-4DDF-9CC9-13BC6DD37075}" type="sibTrans" cxnId="{F94EFE54-F70F-49A9-B25C-91C44A3AA3BD}">
      <dgm:prSet/>
      <dgm:spPr/>
      <dgm:t>
        <a:bodyPr/>
        <a:lstStyle/>
        <a:p>
          <a:endParaRPr lang="en-US"/>
        </a:p>
      </dgm:t>
    </dgm:pt>
    <dgm:pt modelId="{1968A43E-0285-41A3-95D7-C94CA49C6E4E}">
      <dgm:prSet phldrT="[Text]" custT="1"/>
      <dgm:spPr/>
      <dgm:t>
        <a:bodyPr/>
        <a:lstStyle/>
        <a:p>
          <a:r>
            <a:rPr lang="en-US" sz="1600" b="1" dirty="0">
              <a:latin typeface="Arial Black" pitchFamily="34" charset="0"/>
            </a:rPr>
            <a:t>PABRIK</a:t>
          </a:r>
        </a:p>
      </dgm:t>
    </dgm:pt>
    <dgm:pt modelId="{DEB3C88F-4EC5-48C0-ABFE-C446D06FBF31}" type="parTrans" cxnId="{2045C0B8-774E-4C3B-8F8F-67C80B620758}">
      <dgm:prSet/>
      <dgm:spPr/>
      <dgm:t>
        <a:bodyPr/>
        <a:lstStyle/>
        <a:p>
          <a:endParaRPr lang="en-US"/>
        </a:p>
      </dgm:t>
    </dgm:pt>
    <dgm:pt modelId="{502DEDC7-CC8E-42E8-8C90-DE71C04B6750}" type="sibTrans" cxnId="{2045C0B8-774E-4C3B-8F8F-67C80B620758}">
      <dgm:prSet/>
      <dgm:spPr/>
      <dgm:t>
        <a:bodyPr/>
        <a:lstStyle/>
        <a:p>
          <a:endParaRPr lang="en-US"/>
        </a:p>
      </dgm:t>
    </dgm:pt>
    <dgm:pt modelId="{3971D7D5-40F3-4389-AFE4-85151FDAA557}">
      <dgm:prSet phldrT="[Text]"/>
      <dgm:spPr/>
      <dgm:t>
        <a:bodyPr/>
        <a:lstStyle/>
        <a:p>
          <a:r>
            <a:rPr lang="en-US" b="1" dirty="0">
              <a:latin typeface="Arial" pitchFamily="34" charset="0"/>
              <a:cs typeface="Arial" pitchFamily="34" charset="0"/>
            </a:rPr>
            <a:t>KARYAWAN</a:t>
          </a:r>
        </a:p>
      </dgm:t>
    </dgm:pt>
    <dgm:pt modelId="{E99F0B94-9C70-4B37-BF70-36A55D66E9C9}" type="parTrans" cxnId="{1DC870BE-8C90-4E2D-A644-7B9CC50B4B8A}">
      <dgm:prSet/>
      <dgm:spPr/>
      <dgm:t>
        <a:bodyPr/>
        <a:lstStyle/>
        <a:p>
          <a:endParaRPr lang="en-US"/>
        </a:p>
      </dgm:t>
    </dgm:pt>
    <dgm:pt modelId="{4456D107-F56A-4494-9238-A3CF1C188207}" type="sibTrans" cxnId="{1DC870BE-8C90-4E2D-A644-7B9CC50B4B8A}">
      <dgm:prSet/>
      <dgm:spPr/>
      <dgm:t>
        <a:bodyPr/>
        <a:lstStyle/>
        <a:p>
          <a:endParaRPr lang="en-US"/>
        </a:p>
      </dgm:t>
    </dgm:pt>
    <dgm:pt modelId="{22825323-E96F-4F5D-8520-FF2B7921FFBE}">
      <dgm:prSet phldrT="[Text]" custT="1"/>
      <dgm:spPr/>
      <dgm:t>
        <a:bodyPr/>
        <a:lstStyle/>
        <a:p>
          <a:r>
            <a: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rPr>
            <a:t>40%</a:t>
          </a:r>
        </a:p>
      </dgm:t>
    </dgm:pt>
    <dgm:pt modelId="{40FD5A25-F531-458A-B15D-949028DDC113}" type="parTrans" cxnId="{CB89A156-1C3C-4A41-9E2E-56B61DED8340}">
      <dgm:prSet/>
      <dgm:spPr/>
      <dgm:t>
        <a:bodyPr/>
        <a:lstStyle/>
        <a:p>
          <a:endParaRPr lang="en-US"/>
        </a:p>
      </dgm:t>
    </dgm:pt>
    <dgm:pt modelId="{A49E1DA5-8925-4FF8-A8AC-B03BF1253FFA}" type="sibTrans" cxnId="{CB89A156-1C3C-4A41-9E2E-56B61DED8340}">
      <dgm:prSet/>
      <dgm:spPr/>
      <dgm:t>
        <a:bodyPr/>
        <a:lstStyle/>
        <a:p>
          <a:endParaRPr lang="en-US"/>
        </a:p>
      </dgm:t>
    </dgm:pt>
    <dgm:pt modelId="{CE01E15E-9A01-4AAF-A1E2-7643E8449199}" type="pres">
      <dgm:prSet presAssocID="{99ADC0E8-8733-4F4A-BF64-BA33FDD0C61A}" presName="compositeShape" presStyleCnt="0">
        <dgm:presLayoutVars>
          <dgm:chMax val="7"/>
          <dgm:dir/>
          <dgm:resizeHandles val="exact"/>
        </dgm:presLayoutVars>
      </dgm:prSet>
      <dgm:spPr/>
    </dgm:pt>
    <dgm:pt modelId="{82757DDA-5EFE-4320-BF82-33B424F4E136}" type="pres">
      <dgm:prSet presAssocID="{99ADC0E8-8733-4F4A-BF64-BA33FDD0C61A}" presName="wedge1" presStyleLbl="node1" presStyleIdx="0" presStyleCnt="6"/>
      <dgm:spPr/>
      <dgm:t>
        <a:bodyPr/>
        <a:lstStyle/>
        <a:p>
          <a:endParaRPr lang="id-ID"/>
        </a:p>
      </dgm:t>
    </dgm:pt>
    <dgm:pt modelId="{DB20C94C-4FF5-49F8-85D1-74FC14A577D6}" type="pres">
      <dgm:prSet presAssocID="{99ADC0E8-8733-4F4A-BF64-BA33FDD0C61A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F3644CF-55DA-4101-ADCE-449B1FA19923}" type="pres">
      <dgm:prSet presAssocID="{99ADC0E8-8733-4F4A-BF64-BA33FDD0C61A}" presName="wedge2" presStyleLbl="node1" presStyleIdx="1" presStyleCnt="6" custScaleX="73944" custScaleY="73944"/>
      <dgm:spPr/>
      <dgm:t>
        <a:bodyPr/>
        <a:lstStyle/>
        <a:p>
          <a:endParaRPr lang="id-ID"/>
        </a:p>
      </dgm:t>
    </dgm:pt>
    <dgm:pt modelId="{022A7236-A51E-4AC0-9386-DF3BE3361E69}" type="pres">
      <dgm:prSet presAssocID="{99ADC0E8-8733-4F4A-BF64-BA33FDD0C61A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93A5C22-E50E-4D06-88C4-C04CE19E78C9}" type="pres">
      <dgm:prSet presAssocID="{99ADC0E8-8733-4F4A-BF64-BA33FDD0C61A}" presName="wedge3" presStyleLbl="node1" presStyleIdx="2" presStyleCnt="6" custScaleX="73270" custScaleY="73270"/>
      <dgm:spPr/>
      <dgm:t>
        <a:bodyPr/>
        <a:lstStyle/>
        <a:p>
          <a:endParaRPr lang="id-ID"/>
        </a:p>
      </dgm:t>
    </dgm:pt>
    <dgm:pt modelId="{BA95587A-585F-4EA2-BA71-F2BEB6699E3B}" type="pres">
      <dgm:prSet presAssocID="{99ADC0E8-8733-4F4A-BF64-BA33FDD0C61A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F2660EA-2708-4D7A-89EB-1903D521094D}" type="pres">
      <dgm:prSet presAssocID="{99ADC0E8-8733-4F4A-BF64-BA33FDD0C61A}" presName="wedge4" presStyleLbl="node1" presStyleIdx="3" presStyleCnt="6" custScaleX="73270" custScaleY="73270"/>
      <dgm:spPr/>
      <dgm:t>
        <a:bodyPr/>
        <a:lstStyle/>
        <a:p>
          <a:endParaRPr lang="id-ID"/>
        </a:p>
      </dgm:t>
    </dgm:pt>
    <dgm:pt modelId="{95878760-C355-4DE3-BE7B-985602B8C9FE}" type="pres">
      <dgm:prSet presAssocID="{99ADC0E8-8733-4F4A-BF64-BA33FDD0C61A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6283815-06C3-4D82-9B08-0EB34CFD3BCF}" type="pres">
      <dgm:prSet presAssocID="{99ADC0E8-8733-4F4A-BF64-BA33FDD0C61A}" presName="wedge5" presStyleLbl="node1" presStyleIdx="4" presStyleCnt="6" custScaleX="83984" custScaleY="77408"/>
      <dgm:spPr/>
      <dgm:t>
        <a:bodyPr/>
        <a:lstStyle/>
        <a:p>
          <a:endParaRPr lang="id-ID"/>
        </a:p>
      </dgm:t>
    </dgm:pt>
    <dgm:pt modelId="{A26A5B53-F0EE-439B-9DBF-128EFF386CC4}" type="pres">
      <dgm:prSet presAssocID="{99ADC0E8-8733-4F4A-BF64-BA33FDD0C61A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B7FCE94-B2AF-4743-A858-82D22310CD31}" type="pres">
      <dgm:prSet presAssocID="{99ADC0E8-8733-4F4A-BF64-BA33FDD0C61A}" presName="wedge6" presStyleLbl="node1" presStyleIdx="5" presStyleCnt="6" custScaleX="110000" custScaleY="110000"/>
      <dgm:spPr/>
      <dgm:t>
        <a:bodyPr/>
        <a:lstStyle/>
        <a:p>
          <a:endParaRPr lang="id-ID"/>
        </a:p>
      </dgm:t>
    </dgm:pt>
    <dgm:pt modelId="{585188C1-E408-4561-846D-412533E97F35}" type="pres">
      <dgm:prSet presAssocID="{99ADC0E8-8733-4F4A-BF64-BA33FDD0C61A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C68E259-8A5C-4072-909C-882A2DE5C69D}" srcId="{99ADC0E8-8733-4F4A-BF64-BA33FDD0C61A}" destId="{3435A4A6-9673-48ED-98A7-75E4D6CDC999}" srcOrd="0" destOrd="0" parTransId="{77B1FAFC-82C7-4DBA-80D5-32743C819C89}" sibTransId="{1F9CDDC1-427F-46B1-8458-168FBDEB7306}"/>
    <dgm:cxn modelId="{62B7A157-3E31-4B79-B8B5-2E31EAC98A1B}" type="presOf" srcId="{2C2187DA-A11A-4097-86C2-B8A16FA7AA15}" destId="{BA95587A-585F-4EA2-BA71-F2BEB6699E3B}" srcOrd="1" destOrd="0" presId="urn:microsoft.com/office/officeart/2005/8/layout/chart3"/>
    <dgm:cxn modelId="{CB89A156-1C3C-4A41-9E2E-56B61DED8340}" srcId="{99ADC0E8-8733-4F4A-BF64-BA33FDD0C61A}" destId="{22825323-E96F-4F5D-8520-FF2B7921FFBE}" srcOrd="5" destOrd="0" parTransId="{40FD5A25-F531-458A-B15D-949028DDC113}" sibTransId="{A49E1DA5-8925-4FF8-A8AC-B03BF1253FFA}"/>
    <dgm:cxn modelId="{CC72CC94-CB48-4935-98A6-FF437293F482}" type="presOf" srcId="{3435A4A6-9673-48ED-98A7-75E4D6CDC999}" destId="{82757DDA-5EFE-4320-BF82-33B424F4E136}" srcOrd="0" destOrd="0" presId="urn:microsoft.com/office/officeart/2005/8/layout/chart3"/>
    <dgm:cxn modelId="{2045C0B8-774E-4C3B-8F8F-67C80B620758}" srcId="{99ADC0E8-8733-4F4A-BF64-BA33FDD0C61A}" destId="{1968A43E-0285-41A3-95D7-C94CA49C6E4E}" srcOrd="4" destOrd="0" parTransId="{DEB3C88F-4EC5-48C0-ABFE-C446D06FBF31}" sibTransId="{502DEDC7-CC8E-42E8-8C90-DE71C04B6750}"/>
    <dgm:cxn modelId="{F94EFE54-F70F-49A9-B25C-91C44A3AA3BD}" srcId="{99ADC0E8-8733-4F4A-BF64-BA33FDD0C61A}" destId="{2C2187DA-A11A-4097-86C2-B8A16FA7AA15}" srcOrd="2" destOrd="0" parTransId="{42048894-F6B9-4FD5-B97A-23D9B25A1322}" sibTransId="{516F55F8-98D0-4DDF-9CC9-13BC6DD37075}"/>
    <dgm:cxn modelId="{E92AA265-6572-4AA2-ADCA-72B32DB92937}" type="presOf" srcId="{3971D7D5-40F3-4389-AFE4-85151FDAA557}" destId="{95878760-C355-4DE3-BE7B-985602B8C9FE}" srcOrd="1" destOrd="0" presId="urn:microsoft.com/office/officeart/2005/8/layout/chart3"/>
    <dgm:cxn modelId="{E1B68228-8ECE-44D1-BE0F-4C04A61F3B4D}" type="presOf" srcId="{3435A4A6-9673-48ED-98A7-75E4D6CDC999}" destId="{DB20C94C-4FF5-49F8-85D1-74FC14A577D6}" srcOrd="1" destOrd="0" presId="urn:microsoft.com/office/officeart/2005/8/layout/chart3"/>
    <dgm:cxn modelId="{7DD014C5-5303-48EB-B755-5909B3373120}" type="presOf" srcId="{2C2187DA-A11A-4097-86C2-B8A16FA7AA15}" destId="{193A5C22-E50E-4D06-88C4-C04CE19E78C9}" srcOrd="0" destOrd="0" presId="urn:microsoft.com/office/officeart/2005/8/layout/chart3"/>
    <dgm:cxn modelId="{F5624FC3-DAFE-4656-9F41-F86532C634E2}" type="presOf" srcId="{1968A43E-0285-41A3-95D7-C94CA49C6E4E}" destId="{A26A5B53-F0EE-439B-9DBF-128EFF386CC4}" srcOrd="1" destOrd="0" presId="urn:microsoft.com/office/officeart/2005/8/layout/chart3"/>
    <dgm:cxn modelId="{E75AFF6B-9159-4E47-961C-03C68A0E8F26}" type="presOf" srcId="{99ADC0E8-8733-4F4A-BF64-BA33FDD0C61A}" destId="{CE01E15E-9A01-4AAF-A1E2-7643E8449199}" srcOrd="0" destOrd="0" presId="urn:microsoft.com/office/officeart/2005/8/layout/chart3"/>
    <dgm:cxn modelId="{A72D349D-6DEE-4A9C-A992-2AC641D354F9}" type="presOf" srcId="{40DB2519-B637-44EC-8F33-BABF8FE19F2B}" destId="{022A7236-A51E-4AC0-9386-DF3BE3361E69}" srcOrd="1" destOrd="0" presId="urn:microsoft.com/office/officeart/2005/8/layout/chart3"/>
    <dgm:cxn modelId="{1DC870BE-8C90-4E2D-A644-7B9CC50B4B8A}" srcId="{99ADC0E8-8733-4F4A-BF64-BA33FDD0C61A}" destId="{3971D7D5-40F3-4389-AFE4-85151FDAA557}" srcOrd="3" destOrd="0" parTransId="{E99F0B94-9C70-4B37-BF70-36A55D66E9C9}" sibTransId="{4456D107-F56A-4494-9238-A3CF1C188207}"/>
    <dgm:cxn modelId="{F3CA316B-88E9-480F-8936-5E7CADD58C78}" srcId="{99ADC0E8-8733-4F4A-BF64-BA33FDD0C61A}" destId="{40DB2519-B637-44EC-8F33-BABF8FE19F2B}" srcOrd="1" destOrd="0" parTransId="{6D5EF858-7163-481F-A929-920EE660DB73}" sibTransId="{FFC2DAC9-DFDC-46AB-B83E-59E6D2460903}"/>
    <dgm:cxn modelId="{4AB743C7-3866-4B9D-B823-C7868D8EFA2E}" type="presOf" srcId="{22825323-E96F-4F5D-8520-FF2B7921FFBE}" destId="{1B7FCE94-B2AF-4743-A858-82D22310CD31}" srcOrd="0" destOrd="0" presId="urn:microsoft.com/office/officeart/2005/8/layout/chart3"/>
    <dgm:cxn modelId="{732755D1-1F84-414C-91D4-F09196C4D58F}" type="presOf" srcId="{22825323-E96F-4F5D-8520-FF2B7921FFBE}" destId="{585188C1-E408-4561-846D-412533E97F35}" srcOrd="1" destOrd="0" presId="urn:microsoft.com/office/officeart/2005/8/layout/chart3"/>
    <dgm:cxn modelId="{26FF1289-C525-4D2B-B65E-2FC441B5E6B2}" type="presOf" srcId="{40DB2519-B637-44EC-8F33-BABF8FE19F2B}" destId="{6F3644CF-55DA-4101-ADCE-449B1FA19923}" srcOrd="0" destOrd="0" presId="urn:microsoft.com/office/officeart/2005/8/layout/chart3"/>
    <dgm:cxn modelId="{C1A6D260-0623-48CF-B5A2-62182667BF26}" type="presOf" srcId="{3971D7D5-40F3-4389-AFE4-85151FDAA557}" destId="{BF2660EA-2708-4D7A-89EB-1903D521094D}" srcOrd="0" destOrd="0" presId="urn:microsoft.com/office/officeart/2005/8/layout/chart3"/>
    <dgm:cxn modelId="{0D7B4F45-C3B7-4262-9E4E-3D36070C664C}" type="presOf" srcId="{1968A43E-0285-41A3-95D7-C94CA49C6E4E}" destId="{66283815-06C3-4D82-9B08-0EB34CFD3BCF}" srcOrd="0" destOrd="0" presId="urn:microsoft.com/office/officeart/2005/8/layout/chart3"/>
    <dgm:cxn modelId="{F0078506-3F1F-4BDC-BB0E-7072F0C4C385}" type="presParOf" srcId="{CE01E15E-9A01-4AAF-A1E2-7643E8449199}" destId="{82757DDA-5EFE-4320-BF82-33B424F4E136}" srcOrd="0" destOrd="0" presId="urn:microsoft.com/office/officeart/2005/8/layout/chart3"/>
    <dgm:cxn modelId="{F99EA0C6-C60C-420F-85FE-E67A28902A18}" type="presParOf" srcId="{CE01E15E-9A01-4AAF-A1E2-7643E8449199}" destId="{DB20C94C-4FF5-49F8-85D1-74FC14A577D6}" srcOrd="1" destOrd="0" presId="urn:microsoft.com/office/officeart/2005/8/layout/chart3"/>
    <dgm:cxn modelId="{F082C43A-25E7-4DAF-A66B-4BF24F5EC990}" type="presParOf" srcId="{CE01E15E-9A01-4AAF-A1E2-7643E8449199}" destId="{6F3644CF-55DA-4101-ADCE-449B1FA19923}" srcOrd="2" destOrd="0" presId="urn:microsoft.com/office/officeart/2005/8/layout/chart3"/>
    <dgm:cxn modelId="{82ADA3EA-C18C-4BEC-88D2-99998593ED6A}" type="presParOf" srcId="{CE01E15E-9A01-4AAF-A1E2-7643E8449199}" destId="{022A7236-A51E-4AC0-9386-DF3BE3361E69}" srcOrd="3" destOrd="0" presId="urn:microsoft.com/office/officeart/2005/8/layout/chart3"/>
    <dgm:cxn modelId="{EC8E4C2C-F3D2-4349-9D39-06020E52E38A}" type="presParOf" srcId="{CE01E15E-9A01-4AAF-A1E2-7643E8449199}" destId="{193A5C22-E50E-4D06-88C4-C04CE19E78C9}" srcOrd="4" destOrd="0" presId="urn:microsoft.com/office/officeart/2005/8/layout/chart3"/>
    <dgm:cxn modelId="{43DBDAB8-670B-48FB-8A79-441B70CDEAA7}" type="presParOf" srcId="{CE01E15E-9A01-4AAF-A1E2-7643E8449199}" destId="{BA95587A-585F-4EA2-BA71-F2BEB6699E3B}" srcOrd="5" destOrd="0" presId="urn:microsoft.com/office/officeart/2005/8/layout/chart3"/>
    <dgm:cxn modelId="{A5EACDDA-E8AC-4297-B05F-7C05769726D6}" type="presParOf" srcId="{CE01E15E-9A01-4AAF-A1E2-7643E8449199}" destId="{BF2660EA-2708-4D7A-89EB-1903D521094D}" srcOrd="6" destOrd="0" presId="urn:microsoft.com/office/officeart/2005/8/layout/chart3"/>
    <dgm:cxn modelId="{B61593CC-6A35-48A1-9D9A-F9CEE56F22A0}" type="presParOf" srcId="{CE01E15E-9A01-4AAF-A1E2-7643E8449199}" destId="{95878760-C355-4DE3-BE7B-985602B8C9FE}" srcOrd="7" destOrd="0" presId="urn:microsoft.com/office/officeart/2005/8/layout/chart3"/>
    <dgm:cxn modelId="{02843313-D690-4350-8A96-83B7484FCF2C}" type="presParOf" srcId="{CE01E15E-9A01-4AAF-A1E2-7643E8449199}" destId="{66283815-06C3-4D82-9B08-0EB34CFD3BCF}" srcOrd="8" destOrd="0" presId="urn:microsoft.com/office/officeart/2005/8/layout/chart3"/>
    <dgm:cxn modelId="{C4506F6C-6952-4B5E-A78A-73F07FED7903}" type="presParOf" srcId="{CE01E15E-9A01-4AAF-A1E2-7643E8449199}" destId="{A26A5B53-F0EE-439B-9DBF-128EFF386CC4}" srcOrd="9" destOrd="0" presId="urn:microsoft.com/office/officeart/2005/8/layout/chart3"/>
    <dgm:cxn modelId="{310FF135-EA03-441D-B09C-669F492519B6}" type="presParOf" srcId="{CE01E15E-9A01-4AAF-A1E2-7643E8449199}" destId="{1B7FCE94-B2AF-4743-A858-82D22310CD31}" srcOrd="10" destOrd="0" presId="urn:microsoft.com/office/officeart/2005/8/layout/chart3"/>
    <dgm:cxn modelId="{BAB96BAE-F33E-4A2C-852A-44A9F7F809B8}" type="presParOf" srcId="{CE01E15E-9A01-4AAF-A1E2-7643E8449199}" destId="{585188C1-E408-4561-846D-412533E97F35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57DDA-5EFE-4320-BF82-33B424F4E136}">
      <dsp:nvSpPr>
        <dsp:cNvPr id="0" name=""/>
        <dsp:cNvSpPr/>
      </dsp:nvSpPr>
      <dsp:spPr>
        <a:xfrm>
          <a:off x="1664301" y="206517"/>
          <a:ext cx="4644580" cy="4644580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  <a:cs typeface="Arial" pitchFamily="34" charset="0"/>
            </a:rPr>
            <a:t>IKLAN </a:t>
          </a:r>
          <a:r>
            <a:rPr lang="en-US" sz="1600" i="1" kern="12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rPr>
            <a:t>ATAU</a:t>
          </a:r>
          <a:r>
            <a: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  <a:cs typeface="Arial" pitchFamily="34" charset="0"/>
            </a:rPr>
            <a:t> PROMO</a:t>
          </a:r>
        </a:p>
      </dsp:txBody>
      <dsp:txXfrm>
        <a:off x="4036354" y="704151"/>
        <a:ext cx="1354669" cy="995267"/>
      </dsp:txXfrm>
    </dsp:sp>
    <dsp:sp modelId="{6F3644CF-55DA-4101-ADCE-449B1FA19923}">
      <dsp:nvSpPr>
        <dsp:cNvPr id="0" name=""/>
        <dsp:cNvSpPr/>
      </dsp:nvSpPr>
      <dsp:spPr>
        <a:xfrm>
          <a:off x="2131165" y="1051030"/>
          <a:ext cx="3434388" cy="3434388"/>
        </a:xfrm>
        <a:prstGeom prst="pie">
          <a:avLst>
            <a:gd name="adj1" fmla="val 198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DISTRIBUSI WILAYAH</a:t>
          </a:r>
          <a:endParaRPr lang="en-US" sz="1400" kern="1200" dirty="0"/>
        </a:p>
      </dsp:txBody>
      <dsp:txXfrm>
        <a:off x="4482086" y="2420697"/>
        <a:ext cx="1038493" cy="695054"/>
      </dsp:txXfrm>
    </dsp:sp>
    <dsp:sp modelId="{193A5C22-E50E-4D06-88C4-C04CE19E78C9}">
      <dsp:nvSpPr>
        <dsp:cNvPr id="0" name=""/>
        <dsp:cNvSpPr/>
      </dsp:nvSpPr>
      <dsp:spPr>
        <a:xfrm>
          <a:off x="2146818" y="1066683"/>
          <a:ext cx="3403083" cy="3403083"/>
        </a:xfrm>
        <a:prstGeom prst="pie">
          <a:avLst>
            <a:gd name="adj1" fmla="val 1800000"/>
            <a:gd name="adj2" fmla="val 54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bg1"/>
              </a:solidFill>
              <a:latin typeface="+mn-lt"/>
              <a:cs typeface="Arial" pitchFamily="34" charset="0"/>
            </a:rPr>
            <a:t>MARKETING</a:t>
          </a:r>
        </a:p>
      </dsp:txBody>
      <dsp:txXfrm>
        <a:off x="3884821" y="3375918"/>
        <a:ext cx="992566" cy="729232"/>
      </dsp:txXfrm>
    </dsp:sp>
    <dsp:sp modelId="{BF2660EA-2708-4D7A-89EB-1903D521094D}">
      <dsp:nvSpPr>
        <dsp:cNvPr id="0" name=""/>
        <dsp:cNvSpPr/>
      </dsp:nvSpPr>
      <dsp:spPr>
        <a:xfrm>
          <a:off x="2146818" y="1066683"/>
          <a:ext cx="3403083" cy="3403083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latin typeface="Arial" pitchFamily="34" charset="0"/>
              <a:cs typeface="Arial" pitchFamily="34" charset="0"/>
            </a:rPr>
            <a:t>KARYAWAN</a:t>
          </a:r>
        </a:p>
      </dsp:txBody>
      <dsp:txXfrm>
        <a:off x="2819332" y="3375918"/>
        <a:ext cx="992566" cy="729232"/>
      </dsp:txXfrm>
    </dsp:sp>
    <dsp:sp modelId="{66283815-06C3-4D82-9B08-0EB34CFD3BCF}">
      <dsp:nvSpPr>
        <dsp:cNvPr id="0" name=""/>
        <dsp:cNvSpPr/>
      </dsp:nvSpPr>
      <dsp:spPr>
        <a:xfrm>
          <a:off x="1898007" y="970586"/>
          <a:ext cx="3900704" cy="3595276"/>
        </a:xfrm>
        <a:prstGeom prst="pie">
          <a:avLst>
            <a:gd name="adj1" fmla="val 9000000"/>
            <a:gd name="adj2" fmla="val 126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 Black" pitchFamily="34" charset="0"/>
            </a:rPr>
            <a:t>PABRIK</a:t>
          </a:r>
        </a:p>
      </dsp:txBody>
      <dsp:txXfrm>
        <a:off x="1958375" y="2404417"/>
        <a:ext cx="1179498" cy="727615"/>
      </dsp:txXfrm>
    </dsp:sp>
    <dsp:sp modelId="{1B7FCE94-B2AF-4743-A858-82D22310CD31}">
      <dsp:nvSpPr>
        <dsp:cNvPr id="0" name=""/>
        <dsp:cNvSpPr/>
      </dsp:nvSpPr>
      <dsp:spPr>
        <a:xfrm>
          <a:off x="1293840" y="213705"/>
          <a:ext cx="5109038" cy="5109038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rPr>
            <a:t>40%</a:t>
          </a:r>
        </a:p>
      </dsp:txBody>
      <dsp:txXfrm>
        <a:off x="2303484" y="761102"/>
        <a:ext cx="1490136" cy="1094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54391-886D-4F16-B3E3-12F7D6EE9EB8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A1708-EB81-4AB4-8288-1C9190E78ABB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001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A1708-EB81-4AB4-8288-1C9190E78ABB}" type="slidenum">
              <a:rPr lang="en-ID" smtClean="0"/>
              <a:pPr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905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00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947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329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737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876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51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380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7644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13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8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544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3F580-B452-4BAE-A547-54665F3E3D51}" type="datetimeFigureOut">
              <a:rPr lang="en-ID" smtClean="0"/>
              <a:pPr/>
              <a:t>8/5/2019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75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meliasehatsejahtera.com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6DA37-F0B6-4568-8FE4-BC596701FCB0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D622FAD0-08F0-4FBB-BD66-DFAB3EB7BD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CF3DAF51-0567-4275-8AF3-750846446064}"/>
                </a:ext>
              </a:extLst>
            </p:cNvPr>
            <p:cNvGrpSpPr/>
            <p:nvPr/>
          </p:nvGrpSpPr>
          <p:grpSpPr>
            <a:xfrm>
              <a:off x="609600" y="1530023"/>
              <a:ext cx="10972801" cy="4956623"/>
              <a:chOff x="609600" y="1564263"/>
              <a:chExt cx="10972801" cy="4956623"/>
            </a:xfrm>
          </p:grpSpPr>
          <p:pic>
            <p:nvPicPr>
              <p:cNvPr id="45" name="Gambar 7" descr="Sebuah gambar berisi tanda&#10;&#10;Deskripsi dihasilkan dengan keyakinan sangat tinggi">
                <a:extLst>
                  <a:ext uri="{FF2B5EF4-FFF2-40B4-BE49-F238E27FC236}">
                    <a16:creationId xmlns:a16="http://schemas.microsoft.com/office/drawing/2014/main" xmlns="" id="{76431458-CAB8-4BDB-9387-17D05111A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0531" y="3038010"/>
                <a:ext cx="2390163" cy="2324554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xmlns="" id="{D8895DDF-03D1-4AF8-A85F-0978941E9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96429" y="2644624"/>
                <a:ext cx="3199142" cy="3111326"/>
              </a:xfrm>
              <a:prstGeom prst="flowChartConnector">
                <a:avLst/>
              </a:prstGeom>
              <a:ln w="19050">
                <a:solidFill>
                  <a:srgbClr val="FF0000"/>
                </a:solidFill>
              </a:ln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33F06EE9-7AFD-4892-8406-F7A1D0271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8862" y="3038010"/>
                <a:ext cx="2454762" cy="2324554"/>
              </a:xfrm>
              <a:prstGeom prst="rect">
                <a:avLst/>
              </a:prstGeom>
            </p:spPr>
          </p:pic>
          <p:sp>
            <p:nvSpPr>
              <p:cNvPr id="48" name="WordArt 5">
                <a:extLst>
                  <a:ext uri="{FF2B5EF4-FFF2-40B4-BE49-F238E27FC236}">
                    <a16:creationId xmlns:a16="http://schemas.microsoft.com/office/drawing/2014/main" xmlns="" id="{2D07411C-AF64-4BD9-B600-DB6B8438AF5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09600" y="5972246"/>
                <a:ext cx="10972800" cy="5486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ID" sz="3600" b="1" kern="10" cap="all" dirty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  <a:latin typeface="Impact"/>
                  </a:rPr>
                  <a:t>BERSAMA KAMI MENUJU HIDUP LEBIH BAIK</a:t>
                </a:r>
                <a:endParaRPr lang="en-US" sz="3600" b="1" kern="10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Impact"/>
                </a:endParaRPr>
              </a:p>
            </p:txBody>
          </p:sp>
          <p:sp>
            <p:nvSpPr>
              <p:cNvPr id="49" name="WordArt 5">
                <a:extLst>
                  <a:ext uri="{FF2B5EF4-FFF2-40B4-BE49-F238E27FC236}">
                    <a16:creationId xmlns:a16="http://schemas.microsoft.com/office/drawing/2014/main" xmlns="" id="{A07A0EEA-2A0B-4F3A-9652-0439B8CBF84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09600" y="1564263"/>
                <a:ext cx="10972801" cy="914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ID" sz="3600" b="1" kern="10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  <a:latin typeface="Impact"/>
                  </a:rPr>
                  <a:t>MELIA SEHAT SEJAHTERA</a:t>
                </a:r>
                <a:endParaRPr lang="en-US" sz="3600" b="1" kern="1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Impac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22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221"/>
            <a:ext cx="12217474" cy="691022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" name="Group 16"/>
          <p:cNvGrpSpPr/>
          <p:nvPr/>
        </p:nvGrpSpPr>
        <p:grpSpPr>
          <a:xfrm>
            <a:off x="24394" y="107004"/>
            <a:ext cx="12167606" cy="1802634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WordArt 16"/>
          <p:cNvSpPr>
            <a:spLocks noChangeAspect="1" noChangeArrowheads="1" noChangeShapeType="1" noTextEdit="1"/>
          </p:cNvSpPr>
          <p:nvPr/>
        </p:nvSpPr>
        <p:spPr bwMode="auto">
          <a:xfrm>
            <a:off x="398424" y="2150859"/>
            <a:ext cx="11469466" cy="964719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49509"/>
              </a:avLst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id-ID" sz="3600" b="1" kern="10" normalizeH="1" dirty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</a:rPr>
              <a:t>MELIA BIYANG</a:t>
            </a:r>
            <a:endParaRPr lang="en-US" sz="3600" b="1" kern="10" normalizeH="1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8071" y="3497085"/>
            <a:ext cx="7134309" cy="22718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RAMUAN ALAMI YANG BERKHASIAT UNTUK MERANGSANG KELENJAR PITUITARY AGAR MEMPRODUKSI HUMAN GROWTH HORMON </a:t>
            </a:r>
            <a:r>
              <a:rPr lang="en-US" sz="20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 HGH ) , 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SEHINGGA DAPAT MENUNDA PROSES PENUAAN MANUSIA DAN MENGEMBALIKAN SISTEM METABOLISME YANG LEBIH BAIK &amp; MENINGKATKAN KEKEBALAN TUBUH</a:t>
            </a:r>
            <a:endParaRPr lang="id-ID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pituitary Glan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7478" y="3371138"/>
            <a:ext cx="3868088" cy="33022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376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20626"/>
            <a:ext cx="12142236" cy="1789011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97394" y="2169387"/>
            <a:ext cx="11797212" cy="227549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 u="sng" dirty="0">
                <a:solidFill>
                  <a:srgbClr val="FFFF00"/>
                </a:solidFill>
                <a:latin typeface="Arial Black" pitchFamily="34" charset="0"/>
              </a:rPr>
              <a:t>KANDUNGAN MELIA BIYANG :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defRPr/>
            </a:pPr>
            <a:endParaRPr lang="en-US" sz="2000" b="1" u="sng" dirty="0">
              <a:solidFill>
                <a:schemeClr val="bg1"/>
              </a:solidFill>
              <a:latin typeface="Arial Black" pitchFamily="34" charset="0"/>
            </a:endParaRP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KOLOSTRUM ( SUSU AWAL )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AutoNum type="arabicPeriod"/>
              <a:defRPr/>
            </a:pPr>
            <a:endParaRPr lang="en-US" sz="20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ASAM AMINO, VITAMIN B KOMPLEX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AutoNum type="arabicPeriod"/>
              <a:defRPr/>
            </a:pPr>
            <a:endParaRPr lang="en-US" sz="20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CALSIUM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85233" y="4616072"/>
            <a:ext cx="11196733" cy="21130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609600" indent="-6096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id-ID" sz="2400" b="1" u="sng" dirty="0">
                <a:solidFill>
                  <a:srgbClr val="FFFF00"/>
                </a:solidFill>
                <a:latin typeface="Arial Black" pitchFamily="34" charset="0"/>
              </a:rPr>
              <a:t>Dr DANIEL RUDMAN ;</a:t>
            </a:r>
          </a:p>
          <a:p>
            <a:pPr marL="609600" indent="-609600" algn="ctr">
              <a:lnSpc>
                <a:spcPct val="80000"/>
              </a:lnSpc>
              <a:spcBef>
                <a:spcPct val="20000"/>
              </a:spcBef>
              <a:defRPr/>
            </a:pPr>
            <a:endParaRPr lang="id-ID" sz="2400" b="1" u="sng" dirty="0">
              <a:solidFill>
                <a:schemeClr val="bg1"/>
              </a:solidFill>
              <a:latin typeface="Arial Black" pitchFamily="34" charset="0"/>
            </a:endParaRPr>
          </a:p>
          <a:p>
            <a:pPr marL="609600" indent="-6096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id-ID" sz="2400" b="1" dirty="0">
                <a:solidFill>
                  <a:schemeClr val="bg1"/>
                </a:solidFill>
                <a:latin typeface="Arial Black" pitchFamily="34" charset="0"/>
              </a:rPr>
              <a:t>PENGGUNAAN HGH SELAMA 6 (ENAM) BULAN SECARA TERATUR AKAN MAMPU MEMPERLAMBAT PERUBAHAN PENUAAN KURANG LEBIH SELAMA 20 TAHUN</a:t>
            </a:r>
            <a:endParaRPr lang="en-US" sz="20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6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930"/>
            <a:ext cx="12217474" cy="687293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16732"/>
            <a:ext cx="12167606" cy="1792906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WordArt 16"/>
          <p:cNvSpPr>
            <a:spLocks noChangeAspect="1" noChangeArrowheads="1" noChangeShapeType="1" noTextEdit="1"/>
          </p:cNvSpPr>
          <p:nvPr/>
        </p:nvSpPr>
        <p:spPr bwMode="auto">
          <a:xfrm>
            <a:off x="410036" y="2106297"/>
            <a:ext cx="11385322" cy="738866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49509"/>
              </a:avLst>
            </a:prstTxWarp>
          </a:bodyPr>
          <a:lstStyle/>
          <a:p>
            <a:pPr algn="ctr"/>
            <a:r>
              <a:rPr lang="id-ID" sz="3600" b="1" kern="10" normalizeH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Berlin Sans FB Demi" pitchFamily="34" charset="0"/>
              </a:rPr>
              <a:t>MANFAAT MELIA BIYANG</a:t>
            </a:r>
            <a:endParaRPr lang="en-US" sz="3600" b="1" kern="10" normalizeH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50800" algn="tl" rotWithShape="0">
                  <a:srgbClr val="000000"/>
                </a:outerShdw>
              </a:effectLst>
              <a:latin typeface="Berlin Sans FB Demi" pitchFamily="34" charset="0"/>
            </a:endParaRPr>
          </a:p>
        </p:txBody>
      </p:sp>
      <p:graphicFrame>
        <p:nvGraphicFramePr>
          <p:cNvPr id="11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93079"/>
              </p:ext>
            </p:extLst>
          </p:nvPr>
        </p:nvGraphicFramePr>
        <p:xfrm>
          <a:off x="197394" y="3210129"/>
          <a:ext cx="11821860" cy="3341374"/>
        </p:xfrm>
        <a:graphic>
          <a:graphicData uri="http://schemas.openxmlformats.org/drawingml/2006/table">
            <a:tbl>
              <a:tblPr/>
              <a:tblGrid>
                <a:gridCol w="118218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MEMBUAT AWET MUDA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MENINGKATKAN DAYA INGAT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MENAMBAH STAMINA PHISIK &amp; MENTAL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MENINGKATKAN KEMAMPUAN SEKS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6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MEMPERCEPAT PROSES PENYEMBUHAN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MENINGKATKAN KEKUATAN TULANG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</a:t>
                      </a:r>
                      <a:r>
                        <a:rPr kumimoji="0" lang="id-ID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NINGKATKAN IMUNITAS TUBUH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605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MERANGSANG FUN</a:t>
                      </a:r>
                      <a:r>
                        <a:rPr kumimoji="0" lang="id-ID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G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SI ORGAN VITAL TUBUH : OTAK, JANTUNG, HATI, PANKREAS, LIMPA, GINJAL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8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17474" cy="695527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20627"/>
            <a:ext cx="12167606" cy="1814387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97394" y="1894842"/>
            <a:ext cx="11821860" cy="49313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u="sng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CARA PEMAKAIAN</a:t>
            </a:r>
            <a:r>
              <a:rPr lang="id-ID" sz="2400" b="1" u="sng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 MELIA BIYANG</a:t>
            </a:r>
            <a:endParaRPr lang="en-US" sz="2400" b="1" u="sng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id-ID" sz="24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 </a:t>
            </a:r>
            <a:endParaRPr lang="en-US" sz="2400" b="1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SEMPROTKAN MELIA BIYANG DI BAWAH LIDAH</a:t>
            </a:r>
            <a:r>
              <a:rPr lang="id-ID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PAGI HARI SEBELUM SARAPAN,  DAN MALAM HARI SEBELUM TIDUR</a:t>
            </a:r>
            <a:endParaRPr lang="id-ID" sz="19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id-ID" sz="24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id-ID" sz="2400" b="1" u="sng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D</a:t>
            </a:r>
            <a:r>
              <a:rPr lang="en-US" sz="2400" b="1" u="sng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OSIS PEMAKAIAN</a:t>
            </a:r>
            <a:r>
              <a:rPr lang="id-ID" sz="2400" b="1" u="sng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 MELIA BIYANG</a:t>
            </a:r>
            <a:endParaRPr lang="id-ID" sz="24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id-ID" sz="24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id-ID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SIA HINGGA 40 TAHUN  :     3 KALI SEMPROT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Ø"/>
            </a:pPr>
            <a:endParaRPr lang="id-ID" sz="19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id-ID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SIA 40 – 60 TAHUN</a:t>
            </a:r>
            <a:r>
              <a:rPr lang="id-ID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     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:      4 KALI SEMPROT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Ø"/>
            </a:pPr>
            <a:endParaRPr lang="id-ID" sz="19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id-ID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</a:t>
            </a:r>
            <a:r>
              <a:rPr lang="en-US" sz="19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SIA 60 TAHUN KEATAS  :      5  KALI SEMPROT</a:t>
            </a:r>
          </a:p>
        </p:txBody>
      </p:sp>
    </p:spTree>
    <p:extLst>
      <p:ext uri="{BB962C8B-B14F-4D97-AF65-F5344CB8AC3E}">
        <p14:creationId xmlns:p14="http://schemas.microsoft.com/office/powerpoint/2010/main" val="242832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xmlns="" id="{45234737-87C1-4BD9-82BD-5B57AC00F3B1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C2339873-0C09-4683-947D-AF704C0B19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335545" y="1955631"/>
              <a:ext cx="11551654" cy="38933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914400" indent="-9144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 smtClean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PT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. MELIA SEHAT SEJAHTERA TELAH DIAKUI OLEH PEMERINTAH RI DENGAN ADANYA IJIN DARI BADAN POM RI</a:t>
              </a:r>
            </a:p>
            <a:p>
              <a:pPr marL="914400" indent="-9144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PRODUK PT. MELIA SEHAT PRODUK </a:t>
              </a:r>
              <a:r>
                <a:rPr lang="en-US" sz="2400" b="1" dirty="0" smtClean="0">
                  <a:solidFill>
                    <a:schemeClr val="bg1"/>
                  </a:solidFill>
                  <a:effectLst/>
                  <a:latin typeface="Arial" pitchFamily="34" charset="0"/>
                  <a:ea typeface="Tahoma" pitchFamily="34" charset="0"/>
                  <a:cs typeface="Arial" pitchFamily="34" charset="0"/>
                </a:rPr>
                <a:t>SEJAHTERA 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Arial" pitchFamily="34" charset="0"/>
                  <a:ea typeface="Tahoma" pitchFamily="34" charset="0"/>
                  <a:cs typeface="Arial" pitchFamily="34" charset="0"/>
                </a:rPr>
                <a:t>DI PRODUKSI DENGAN PROSES BERKUALITAS TINGGI, HYGENIS SESUAI DENGAN STANDART GMP</a:t>
              </a:r>
            </a:p>
            <a:p>
              <a:pPr marL="914400" indent="-9144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PENJUALAN PRODUK ASLI PT. MELIA SEHAT SEJAHTERA HANYA MELALUI SYARAT ANDA HARUS MENJADI MEMBER ATAU MEMBELI DARI MEMBER AKTIF DAN STOKIS-STOKIS</a:t>
              </a:r>
            </a:p>
            <a:p>
              <a:pPr algn="just"/>
              <a:r>
                <a:rPr lang="en-US" sz="20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CATATAN : PRODUK PT. MELIA SEHAT SEJAHTERA TIDAK DIJUAL DI APOTIK, TOKO HERBAL ATAUPUN ONLINE SHOP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6400" y="1447800"/>
            <a:ext cx="11303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40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DF15A84-76BE-4D26-AAA3-A1F1E3C63553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6D32D79B-7AE9-4A98-9341-7047A0BC27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37D078CA-03AB-45D7-8C2A-EF05AEF277DB}"/>
                </a:ext>
              </a:extLst>
            </p:cNvPr>
            <p:cNvSpPr/>
            <p:nvPr/>
          </p:nvSpPr>
          <p:spPr>
            <a:xfrm>
              <a:off x="5270500" y="2209800"/>
              <a:ext cx="6477000" cy="18923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rPr>
                <a:t>SEL INDUK </a:t>
              </a:r>
              <a:r>
                <a:rPr lang="en-ID" sz="2000" b="1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APPLE UTTWILER SPATLAUBER</a:t>
              </a:r>
              <a:r>
                <a:rPr lang="en-ID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rPr>
                <a:t>. SEL YANG TELAH TERUJI TETAP SEGAR DALAM JANGKA WAKTU YANG LAMA DI BANDING APEL DAN BUAH LAINNYA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381000" y="1392534"/>
            <a:ext cx="11353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MELIA 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SC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 CLEANSER</a:t>
            </a:r>
          </a:p>
        </p:txBody>
      </p:sp>
      <p:pic>
        <p:nvPicPr>
          <p:cNvPr id="47" name="Picture 46" descr="SC Cleanser1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51" y="2565400"/>
            <a:ext cx="4867813" cy="36703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334000" y="3975100"/>
            <a:ext cx="6515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MANFAAT MELIA SC CLEANSER 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MEMBERSIHKAN WAJAH DARI KOTORAN ATAU MAKE UP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MELINDUNGI DAN MEMPERBAIKI JARINGAN KULIT WAJAH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MEMPERLAMBAT PROSES PENUAAN DINI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MENJAGA KULIT WAJAH TETAP AWET MUDA DAN MENGURANGI KERUTAN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MENGANGKAT SEL KULIT MATI DAN MENUA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MEMBUAT KULIT WAJAH LEBIH SEGAR, MULUS DAN LEBIH   PUTIH MERONA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MEMBERIKAN NUTRISI BAGI KULIT WAJAH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6273800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NA. 321 71 203 817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D32D79B-7AE9-4A98-9341-7047A0BC27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1000" y="1392534"/>
            <a:ext cx="11353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MELIA 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PLATINUM 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SERUM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 Black" pitchFamily="34" charset="0"/>
            </a:endParaRPr>
          </a:p>
        </p:txBody>
      </p:sp>
      <p:pic>
        <p:nvPicPr>
          <p:cNvPr id="47" name="Picture 46" descr="SC Cleanser1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99" y="2387600"/>
            <a:ext cx="4728597" cy="38481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334000" y="3975100"/>
            <a:ext cx="6515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MANFAAT MELIA PLATINUM SERUM: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MEREGENERASI SEL KULIT WAJAH / COLLAGEN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MELINDUNGI DAN MEMPERBAIKI JARINGAN KULIT WAJAH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MELEMBABKAN KULIT WAJAH SEPANJANG HARI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MEMBUAT KULIT WAJAH LEBIH BERSINAR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MERATAKAN WARNA KULIT WAJAH (FLEK WAJAH)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MELAWAN KERIPUT WAJAH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MENGHILANGKAN JERAWAT ATAU BEKAS JERAWAT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6273800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NA. 321 70 102 916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2832100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EKSTRAK BERLIAN </a:t>
            </a:r>
            <a:r>
              <a:rPr lang="en-ID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( DIAMOND EXTRACT ) </a:t>
            </a:r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DAN VITAMIN</a:t>
            </a:r>
          </a:p>
        </p:txBody>
      </p:sp>
    </p:spTree>
    <p:extLst>
      <p:ext uri="{BB962C8B-B14F-4D97-AF65-F5344CB8AC3E}">
        <p14:creationId xmlns:p14="http://schemas.microsoft.com/office/powerpoint/2010/main" val="2810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D32D79B-7AE9-4A98-9341-7047A0BC27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1000" y="1392534"/>
            <a:ext cx="11379200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MELIA </a:t>
            </a:r>
            <a:r>
              <a:rPr lang="en-US" sz="41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ANTI</a:t>
            </a:r>
            <a:r>
              <a:rPr lang="en-US" sz="41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 AGING+</a:t>
            </a:r>
            <a:r>
              <a:rPr lang="en-US" sz="41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WHITENING</a:t>
            </a:r>
            <a:r>
              <a:rPr lang="en-US" sz="41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 CREAM</a:t>
            </a:r>
            <a:endParaRPr lang="en-US" sz="41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 Black" pitchFamily="34" charset="0"/>
            </a:endParaRPr>
          </a:p>
        </p:txBody>
      </p:sp>
      <p:pic>
        <p:nvPicPr>
          <p:cNvPr id="47" name="Picture 46" descr="SC Cleanser1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99" y="2543759"/>
            <a:ext cx="4728597" cy="36373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334000" y="4508500"/>
            <a:ext cx="6515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MANFAAT MELIA ANTI AGING + WHITENING CREAM: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SEBAGAI ANTI AGING DAN MERATAKAN KULIT DARI NODA (PEMUTIH KULIT)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SEBAGAI PELEMBAB (KULIT LEBIH ELASTIS)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SEBAGAI ANTI OKSIDAN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MAMPU MEMPERBAIKI TEKSTUR KULIT, GARIS-GARIS HALUS SERTA KERUTAN SEHINGGA KULIT TAMPAK LEBIH MUDA DAN SEGAR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6273800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NA. 321 72 000 240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0" y="2451100"/>
            <a:ext cx="651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EKSTRAK SUTRA </a:t>
            </a:r>
            <a:r>
              <a:rPr lang="en-ID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( ZAT HUMEKTAN ) </a:t>
            </a:r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ADALAH ZAT YANG MAMPU MEMPERTAHANKAN KELEMBABAN. </a:t>
            </a:r>
            <a:r>
              <a:rPr lang="en-ID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4-n-BUTYLRESORCINOL</a:t>
            </a:r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  ADALAH SENYAWA YANG MENGHAMBAT PEMBENTUKAN </a:t>
            </a:r>
            <a:r>
              <a:rPr lang="en-ID" sz="2000" b="1" i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MELAMIN</a:t>
            </a:r>
          </a:p>
        </p:txBody>
      </p:sp>
    </p:spTree>
    <p:extLst>
      <p:ext uri="{BB962C8B-B14F-4D97-AF65-F5344CB8AC3E}">
        <p14:creationId xmlns:p14="http://schemas.microsoft.com/office/powerpoint/2010/main" val="2810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D32D79B-7AE9-4A98-9341-7047A0BC27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1000" y="1392534"/>
            <a:ext cx="11379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MELIA </a:t>
            </a:r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MAGIc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 </a:t>
            </a:r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LIP KIT</a:t>
            </a:r>
          </a:p>
        </p:txBody>
      </p:sp>
      <p:pic>
        <p:nvPicPr>
          <p:cNvPr id="47" name="Picture 46" descr="SC Cleanser1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400" y="2376639"/>
            <a:ext cx="4560076" cy="38717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4800" y="6273800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NA. 181 71 304 501-5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5400" y="2971800"/>
            <a:ext cx="651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MEMBERIKAN WARNA PADA BIBIR, SELAIN ITU BERFUNGSI JUGA SEBAGAI PELEMBAB, MEYAMARKAN GARIS HALUS, TIDAK MUDAH LENGKET</a:t>
            </a:r>
          </a:p>
          <a:p>
            <a:endParaRPr lang="en-ID" sz="2000" b="1" i="1" dirty="0">
              <a:solidFill>
                <a:schemeClr val="bg1">
                  <a:lumMod val="95000"/>
                </a:schemeClr>
              </a:solidFill>
              <a:latin typeface="Arial Black" pitchFamily="34" charset="0"/>
              <a:cs typeface="Arial" pitchFamily="34" charset="0"/>
            </a:endParaRPr>
          </a:p>
          <a:p>
            <a:r>
              <a:rPr lang="en-ID" sz="20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TERSEDIA VARIAN WARNA UNTUK MEMBERIKAN KEINDAHAN PADA BIBIR ANDA</a:t>
            </a:r>
          </a:p>
        </p:txBody>
      </p:sp>
    </p:spTree>
    <p:extLst>
      <p:ext uri="{BB962C8B-B14F-4D97-AF65-F5344CB8AC3E}">
        <p14:creationId xmlns:p14="http://schemas.microsoft.com/office/powerpoint/2010/main" val="2810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D32D79B-7AE9-4A98-9341-7047A0BC27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1000" y="1392534"/>
            <a:ext cx="11379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MELIA </a:t>
            </a:r>
            <a:r>
              <a:rPr lang="en-US" sz="4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cs typeface="Arial" pitchFamily="34" charset="0"/>
              </a:rPr>
              <a:t>PREMIUM </a:t>
            </a:r>
            <a:r>
              <a:rPr lang="en-US" sz="4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DAY CREAM &amp; NIGHT CREAM</a:t>
            </a:r>
          </a:p>
        </p:txBody>
      </p:sp>
      <p:pic>
        <p:nvPicPr>
          <p:cNvPr id="47" name="Picture 46" descr="SC Cleanser1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400" y="3137032"/>
            <a:ext cx="4989340" cy="29335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4800" y="6273800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NA. 181 71 304 501-5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24500" y="327660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  <a:cs typeface="Arial" pitchFamily="34" charset="0"/>
              </a:rPr>
              <a:t>MELIA PREMIUM DAY CREAM &amp; NIGHT CREAM MENGANDUNG EKSTRAK PROPOLIS DAN RICE BRAIN OIL </a:t>
            </a:r>
            <a:r>
              <a:rPr lang="en-ID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(EKSTRAK AKAR MANIS)</a:t>
            </a:r>
            <a:endParaRPr lang="en-ID" sz="200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4500" y="487680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MEMBERIKAN NUTRISI PADA KULIT WAJAH</a:t>
            </a:r>
          </a:p>
          <a:p>
            <a:r>
              <a:rPr lang="en-ID" sz="20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MENCERAHKAN SERTA MEMBERIKAN HASIL DAN EFEK MAKSIMAL WAJAH PADA MALAM HARI</a:t>
            </a:r>
          </a:p>
        </p:txBody>
      </p:sp>
    </p:spTree>
    <p:extLst>
      <p:ext uri="{BB962C8B-B14F-4D97-AF65-F5344CB8AC3E}">
        <p14:creationId xmlns:p14="http://schemas.microsoft.com/office/powerpoint/2010/main" val="2810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45234737-87C1-4BD9-82BD-5B57AC00F3B1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C2339873-0C09-4683-947D-AF704C0B19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335546" y="3025602"/>
              <a:ext cx="11551654" cy="32316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914400" indent="-914400">
                <a:spcAft>
                  <a:spcPts val="3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PT. MELIA SEHAT SEJAHTERA BERDIRI SEJAK 2003</a:t>
              </a:r>
            </a:p>
            <a:p>
              <a:pPr marL="914400" indent="-914400">
                <a:spcAft>
                  <a:spcPts val="3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Arial" pitchFamily="34" charset="0"/>
                  <a:ea typeface="Tahoma" pitchFamily="34" charset="0"/>
                  <a:cs typeface="Arial" pitchFamily="34" charset="0"/>
                </a:rPr>
                <a:t>DIPIMPIN OLEH Ir. SUKUR NABABAN YANG DIMANA SAAT INI MENJABAT SEBAGAI ANGGOTA DEWAN DPR RI</a:t>
              </a:r>
            </a:p>
            <a:p>
              <a:pPr marL="914400" indent="-914400">
                <a:spcAft>
                  <a:spcPts val="3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PEMBAYAR PAJAK TERBESAR DI SEKTOR MULTI LEVEL MARKETING</a:t>
              </a: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DAN MEMPUNYAI IJIN DOKUMEN LENGKAP (SIUPL) YANG SESUAI DENGAN SYARAT PEMERINTAHAN INDONESIA (PERUSHAAN LEGAL)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6400" y="1447800"/>
            <a:ext cx="11303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1. PERUSAHAAN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23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xmlns="" id="{45234737-87C1-4BD9-82BD-5B57AC00F3B1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C2339873-0C09-4683-947D-AF704C0B19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360946" y="2911302"/>
              <a:ext cx="11551654" cy="357020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MELIA SEHAT SEJAHTERA MEMILIKI PROGRAM PENGHASILAN UNTUK ANDA DENGAN MARKETING PLAN YANG TELAH TERUJI 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AMAN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DENGAN SYSTEM PEMBAYARAN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HARIAN, MINGGUAN </a:t>
              </a:r>
              <a:r>
                <a:rPr lang="id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&amp;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BULANAN</a:t>
              </a:r>
            </a:p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ANDA AKAN MEMILIKI PENGHASILAN 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CEPAT </a:t>
              </a:r>
              <a:r>
                <a:rPr lang="id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&amp;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BESAR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RATUSAN RIBU RUPIAH HINGGA JUTAAN RUPIAH SETIAP HARI MAMPU MEMENUHI 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KEBUTUHAN PRIMER </a:t>
              </a:r>
              <a:r>
                <a:rPr lang="id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&amp;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SEKUNDER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KEHIDUPANNYA</a:t>
              </a:r>
            </a:p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K</a:t>
              </a: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AMI MEMILIKI </a:t>
              </a:r>
              <a:r>
                <a:rPr lang="en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KOMITMEN UNTUK MEMBANTU</a:t>
              </a: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SELURUH MEMBER MERAIH KEHIDUPAN YANG LEBIH BAIK, 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MENGAJARKAN ANDA </a:t>
              </a:r>
              <a:r>
                <a:rPr lang="id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&amp;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BERJUANG BERSAMA 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UNTUK MERAIH</a:t>
              </a:r>
              <a:r>
                <a:rPr lang="en-US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KESUKSESAN BERSAMA</a:t>
              </a:r>
              <a:endParaRPr lang="en-ID" sz="2400" b="1" dirty="0">
                <a:solidFill>
                  <a:srgbClr val="FFC000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6400" y="1447800"/>
            <a:ext cx="11303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3. MARKETING PLAN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5900" y="2273300"/>
            <a:ext cx="11696700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PELOPOR PENGHASILAN HARIAN, MINGGUAN DAN BULANAN</a:t>
            </a:r>
            <a:endParaRPr lang="en-US" sz="2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23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562E9E9-C9F3-426E-B240-73DEFFA8D87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pSp>
        <p:nvGrpSpPr>
          <p:cNvPr id="11" name="Group 25">
            <a:extLst>
              <a:ext uri="{FF2B5EF4-FFF2-40B4-BE49-F238E27FC236}">
                <a16:creationId xmlns:a16="http://schemas.microsoft.com/office/drawing/2014/main" xmlns="" id="{C3307949-B9DB-4F4F-B346-1ABA5BB91475}"/>
              </a:ext>
            </a:extLst>
          </p:cNvPr>
          <p:cNvGrpSpPr/>
          <p:nvPr/>
        </p:nvGrpSpPr>
        <p:grpSpPr>
          <a:xfrm>
            <a:off x="609600" y="3135352"/>
            <a:ext cx="10972800" cy="2286000"/>
            <a:chOff x="289560" y="2836407"/>
            <a:chExt cx="11612880" cy="219456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77679B8C-9A40-4500-A3C7-CDD082F5B9EC}"/>
                </a:ext>
              </a:extLst>
            </p:cNvPr>
            <p:cNvSpPr/>
            <p:nvPr/>
          </p:nvSpPr>
          <p:spPr>
            <a:xfrm>
              <a:off x="289560" y="2836407"/>
              <a:ext cx="11612880" cy="2194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35">
              <a:extLst>
                <a:ext uri="{FF2B5EF4-FFF2-40B4-BE49-F238E27FC236}">
                  <a16:creationId xmlns:a16="http://schemas.microsoft.com/office/drawing/2014/main" xmlns="" id="{86103F32-2030-442E-A8A8-CBF5D1295D2D}"/>
                </a:ext>
              </a:extLst>
            </p:cNvPr>
            <p:cNvGrpSpPr/>
            <p:nvPr/>
          </p:nvGrpSpPr>
          <p:grpSpPr>
            <a:xfrm>
              <a:off x="316716" y="2836410"/>
              <a:ext cx="11558569" cy="2194564"/>
              <a:chOff x="319558" y="2850052"/>
              <a:chExt cx="11558569" cy="2194564"/>
            </a:xfrm>
          </p:grpSpPr>
          <p:pic>
            <p:nvPicPr>
              <p:cNvPr id="37" name="Picture 36" descr="A group of people walking on a sidewalk&#10;&#10;Description generated with very high confidence">
                <a:extLst>
                  <a:ext uri="{FF2B5EF4-FFF2-40B4-BE49-F238E27FC236}">
                    <a16:creationId xmlns:a16="http://schemas.microsoft.com/office/drawing/2014/main" xmlns="" id="{760623F6-4FB7-4176-B14C-B20015B9F424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53" r="15643"/>
              <a:stretch/>
            </p:blipFill>
            <p:spPr>
              <a:xfrm>
                <a:off x="4311239" y="2850052"/>
                <a:ext cx="1828800" cy="21945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B2020E5C-A2C5-4C4C-AFDA-BE9DF8D69D7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58" y="2850053"/>
                <a:ext cx="1828800" cy="21945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9" name="Picture 38" descr="A group of people sitting at a table&#10;&#10;Description generated with very high confidence">
                <a:extLst>
                  <a:ext uri="{FF2B5EF4-FFF2-40B4-BE49-F238E27FC236}">
                    <a16:creationId xmlns:a16="http://schemas.microsoft.com/office/drawing/2014/main" xmlns="" id="{B5CDB54E-2526-4205-AD4A-98902E5CE79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662" y="2850052"/>
                <a:ext cx="1828800" cy="219456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Picture 39" descr="A large white house&#10;&#10;Description generated with very high confidence">
                <a:extLst>
                  <a:ext uri="{FF2B5EF4-FFF2-40B4-BE49-F238E27FC236}">
                    <a16:creationId xmlns:a16="http://schemas.microsoft.com/office/drawing/2014/main" xmlns="" id="{E496FBD1-F804-45C8-80BC-55DEFCC9449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59"/>
              <a:stretch/>
            </p:blipFill>
            <p:spPr>
              <a:xfrm>
                <a:off x="2184041" y="2850052"/>
                <a:ext cx="2103120" cy="21945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Picture 40" descr="A picture containing sky&#10;&#10;Description generated with very high confidence">
                <a:extLst>
                  <a:ext uri="{FF2B5EF4-FFF2-40B4-BE49-F238E27FC236}">
                    <a16:creationId xmlns:a16="http://schemas.microsoft.com/office/drawing/2014/main" xmlns="" id="{C748013E-DC44-4520-8B18-E99B451FCCF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27" y="2850052"/>
                <a:ext cx="1828800" cy="219456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Picture 41" descr="A car parked in a parking lot&#10;&#10;Description generated with very high confidence">
                <a:extLst>
                  <a:ext uri="{FF2B5EF4-FFF2-40B4-BE49-F238E27FC236}">
                    <a16:creationId xmlns:a16="http://schemas.microsoft.com/office/drawing/2014/main" xmlns="" id="{663EA65B-5BCB-4239-8EE6-18ECB42F463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023" y="2850052"/>
                <a:ext cx="2011680" cy="21945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10DDBAF-9C70-4C71-A7A0-D66E37B1305F}"/>
              </a:ext>
            </a:extLst>
          </p:cNvPr>
          <p:cNvSpPr/>
          <p:nvPr/>
        </p:nvSpPr>
        <p:spPr>
          <a:xfrm>
            <a:off x="838200" y="5546695"/>
            <a:ext cx="10515600" cy="109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5000"/>
              </a:lnSpc>
              <a:spcAft>
                <a:spcPts val="1200"/>
              </a:spcAft>
            </a:pPr>
            <a:r>
              <a:rPr lang="en-US" sz="3000" b="1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KEBUTUHAN UANG, MAKAN, RUMAH, SEKOLAH, MOBIL DAN LIBURAN </a:t>
            </a:r>
            <a:endParaRPr lang="en-ID" sz="3000" b="1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4240" y="1392535"/>
            <a:ext cx="113032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ID" sz="5400" b="1" kern="10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</a:rPr>
              <a:t>PENGHASILAN HARIAN &amp; KEMANDIRIAN EKONOMI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2FD4FA8-2738-40C1-B55C-9B57CBBCD3B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586854" y="2238233"/>
            <a:ext cx="11008938" cy="4299045"/>
            <a:chOff x="586854" y="2238233"/>
            <a:chExt cx="11008938" cy="4299045"/>
          </a:xfrm>
        </p:grpSpPr>
        <p:grpSp>
          <p:nvGrpSpPr>
            <p:cNvPr id="110" name="Group 109"/>
            <p:cNvGrpSpPr/>
            <p:nvPr/>
          </p:nvGrpSpPr>
          <p:grpSpPr>
            <a:xfrm>
              <a:off x="586854" y="2238233"/>
              <a:ext cx="5213445" cy="4299045"/>
              <a:chOff x="586854" y="2238233"/>
              <a:chExt cx="5213445" cy="429904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586854" y="2238233"/>
                <a:ext cx="5213445" cy="42990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35874" y="2292824"/>
                <a:ext cx="2115404" cy="76944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91440" tIns="45720" rIns="91440" bIns="45720" anchor="t" anchorCtr="1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spc="-150" dirty="0">
                    <a:ln w="11430"/>
                    <a:solidFill>
                      <a:srgbClr val="FFC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MLM X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382347" y="2238233"/>
              <a:ext cx="5213445" cy="4299045"/>
              <a:chOff x="6382347" y="2238233"/>
              <a:chExt cx="5213445" cy="42990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6382347" y="2238233"/>
                <a:ext cx="5213445" cy="429904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931367" y="2292824"/>
                <a:ext cx="2115404" cy="769441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91440" tIns="45720" rIns="91440" bIns="45720" anchor="t" anchorCtr="1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spc="-150" dirty="0">
                    <a:ln w="11430"/>
                    <a:solidFill>
                      <a:srgbClr val="FFC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MSS</a:t>
                </a:r>
              </a:p>
            </p:txBody>
          </p:sp>
        </p:grpSp>
      </p:grpSp>
      <p:sp>
        <p:nvSpPr>
          <p:cNvPr id="39" name="Rectangle 38"/>
          <p:cNvSpPr/>
          <p:nvPr/>
        </p:nvSpPr>
        <p:spPr>
          <a:xfrm>
            <a:off x="300251" y="1378425"/>
            <a:ext cx="11518710" cy="7962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kern="10" spc="-150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  <a:cs typeface="Arial" panose="020B0604020202020204" pitchFamily="34" charset="0"/>
              </a:rPr>
              <a:t>PERBEDAAN MSS DENGAN MLM LAIN</a:t>
            </a:r>
            <a:endParaRPr lang="en-US" sz="4400" b="1" spc="-150" dirty="0">
              <a:ln w="11430"/>
              <a:solidFill>
                <a:srgbClr val="FFC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6161" y="3098042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DIBAYAR 30-45 HARI KERJA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6161" y="3359656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TUTUP POINT / TARGET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6161" y="3606852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BELANJA BULANAN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6161" y="3892688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PERINGKAT /  LEVEL / JABATAN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6161" y="4164874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REWARD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846161" y="4462817"/>
            <a:ext cx="4831308" cy="1950864"/>
            <a:chOff x="846161" y="4462817"/>
            <a:chExt cx="4831308" cy="1950864"/>
          </a:xfrm>
        </p:grpSpPr>
        <p:sp>
          <p:nvSpPr>
            <p:cNvPr id="44" name="TextBox 43"/>
            <p:cNvSpPr txBox="1"/>
            <p:nvPr/>
          </p:nvSpPr>
          <p:spPr>
            <a:xfrm>
              <a:off x="846161" y="4462817"/>
              <a:ext cx="48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 SISTEM MATAHARI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91674" y="4881095"/>
              <a:ext cx="1609860" cy="1532586"/>
              <a:chOff x="875763" y="4675031"/>
              <a:chExt cx="1609860" cy="153258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65161" y="5125792"/>
                <a:ext cx="618185" cy="59242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rial Black" pitchFamily="34" charset="0"/>
                    <a:cs typeface="Arial" pitchFamily="34" charset="0"/>
                  </a:rPr>
                  <a:t>x</a:t>
                </a:r>
              </a:p>
            </p:txBody>
          </p:sp>
          <p:sp>
            <p:nvSpPr>
              <p:cNvPr id="49" name="Minus 48"/>
              <p:cNvSpPr/>
              <p:nvPr/>
            </p:nvSpPr>
            <p:spPr>
              <a:xfrm>
                <a:off x="1944710" y="534473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Minus 49"/>
              <p:cNvSpPr/>
              <p:nvPr/>
            </p:nvSpPr>
            <p:spPr>
              <a:xfrm>
                <a:off x="1043189" y="534473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Minus 50"/>
              <p:cNvSpPr/>
              <p:nvPr/>
            </p:nvSpPr>
            <p:spPr>
              <a:xfrm rot="16200000">
                <a:off x="1493949" y="4932607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inus 51"/>
              <p:cNvSpPr/>
              <p:nvPr/>
            </p:nvSpPr>
            <p:spPr>
              <a:xfrm rot="16200000">
                <a:off x="1493950" y="578261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inus 52"/>
              <p:cNvSpPr/>
              <p:nvPr/>
            </p:nvSpPr>
            <p:spPr>
              <a:xfrm rot="18868941">
                <a:off x="1803044" y="5048517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Minus 53"/>
              <p:cNvSpPr/>
              <p:nvPr/>
            </p:nvSpPr>
            <p:spPr>
              <a:xfrm rot="18868941">
                <a:off x="1171979" y="5666704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Minus 54"/>
              <p:cNvSpPr/>
              <p:nvPr/>
            </p:nvSpPr>
            <p:spPr>
              <a:xfrm rot="13825425">
                <a:off x="1803044" y="5666704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inus 55"/>
              <p:cNvSpPr/>
              <p:nvPr/>
            </p:nvSpPr>
            <p:spPr>
              <a:xfrm rot="13825425">
                <a:off x="1184857" y="5035638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266682" y="5306095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75763" y="5306095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060620" y="4842456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571222" y="4675031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094704" y="4816699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571222" y="5988676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094704" y="5795493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009104" y="5795493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400023" y="5125794"/>
              <a:ext cx="1609860" cy="1081825"/>
              <a:chOff x="875763" y="5125792"/>
              <a:chExt cx="1609860" cy="108182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365161" y="5125792"/>
                <a:ext cx="618185" cy="59242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rial Black" pitchFamily="34" charset="0"/>
                    <a:cs typeface="Arial" pitchFamily="34" charset="0"/>
                  </a:rPr>
                  <a:t>x</a:t>
                </a:r>
              </a:p>
            </p:txBody>
          </p:sp>
          <p:sp>
            <p:nvSpPr>
              <p:cNvPr id="68" name="Minus 67"/>
              <p:cNvSpPr/>
              <p:nvPr/>
            </p:nvSpPr>
            <p:spPr>
              <a:xfrm>
                <a:off x="1944710" y="534473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Minus 68"/>
              <p:cNvSpPr/>
              <p:nvPr/>
            </p:nvSpPr>
            <p:spPr>
              <a:xfrm>
                <a:off x="1043189" y="534473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Minus 70"/>
              <p:cNvSpPr/>
              <p:nvPr/>
            </p:nvSpPr>
            <p:spPr>
              <a:xfrm rot="16200000">
                <a:off x="1493950" y="5782612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inus 72"/>
              <p:cNvSpPr/>
              <p:nvPr/>
            </p:nvSpPr>
            <p:spPr>
              <a:xfrm rot="18868941">
                <a:off x="1171979" y="5666704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Minus 73"/>
              <p:cNvSpPr/>
              <p:nvPr/>
            </p:nvSpPr>
            <p:spPr>
              <a:xfrm rot="13825425">
                <a:off x="1803044" y="5666704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266682" y="5306095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75763" y="5306095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571222" y="5988676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094704" y="5795493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09104" y="5795493"/>
                <a:ext cx="218941" cy="21894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" name="TextBox 85"/>
          <p:cNvSpPr txBox="1"/>
          <p:nvPr/>
        </p:nvSpPr>
        <p:spPr>
          <a:xfrm>
            <a:off x="6577260" y="3098042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DIBAYAR 1 HARI KERJA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77260" y="3368497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TANPA SYARAT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77260" y="3638951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MODAL 1X SEUMUR HIDUP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577260" y="3922285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TIDAK ADA PERINGKAT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77260" y="4205618"/>
            <a:ext cx="48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BONUS DI BAYAR CASH 100%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6577260" y="4488952"/>
            <a:ext cx="4831308" cy="2066393"/>
            <a:chOff x="6577260" y="4488952"/>
            <a:chExt cx="4831308" cy="2066393"/>
          </a:xfrm>
        </p:grpSpPr>
        <p:sp>
          <p:nvSpPr>
            <p:cNvPr id="91" name="TextBox 90"/>
            <p:cNvSpPr txBox="1"/>
            <p:nvPr/>
          </p:nvSpPr>
          <p:spPr>
            <a:xfrm>
              <a:off x="6577260" y="4488952"/>
              <a:ext cx="48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 SISTEM BINARY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8422399" y="4842459"/>
              <a:ext cx="1133341" cy="1712886"/>
              <a:chOff x="8422784" y="4842459"/>
              <a:chExt cx="1133341" cy="1712886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8693241" y="4842459"/>
                <a:ext cx="618185" cy="59242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Arial Black" pitchFamily="34" charset="0"/>
                    <a:cs typeface="Arial" pitchFamily="34" charset="0"/>
                  </a:rPr>
                  <a:t>x</a:t>
                </a:r>
              </a:p>
            </p:txBody>
          </p:sp>
          <p:sp>
            <p:nvSpPr>
              <p:cNvPr id="96" name="Minus 95"/>
              <p:cNvSpPr/>
              <p:nvPr/>
            </p:nvSpPr>
            <p:spPr>
              <a:xfrm rot="16200000">
                <a:off x="8364829" y="5827688"/>
                <a:ext cx="1305276" cy="150037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Minus 96"/>
              <p:cNvSpPr/>
              <p:nvPr/>
            </p:nvSpPr>
            <p:spPr>
              <a:xfrm rot="18868941">
                <a:off x="8500059" y="5383371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Minus 97"/>
              <p:cNvSpPr/>
              <p:nvPr/>
            </p:nvSpPr>
            <p:spPr>
              <a:xfrm rot="13825425">
                <a:off x="9131124" y="5383371"/>
                <a:ext cx="382505" cy="141668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8422784" y="5512160"/>
                <a:ext cx="218941" cy="21894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9337184" y="5512160"/>
                <a:ext cx="218941" cy="21894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Minus 103"/>
              <p:cNvSpPr/>
              <p:nvPr/>
            </p:nvSpPr>
            <p:spPr>
              <a:xfrm rot="16200000">
                <a:off x="9333000" y="5752673"/>
                <a:ext cx="231819" cy="137155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422784" y="5911403"/>
                <a:ext cx="218941" cy="21894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9337184" y="5898524"/>
                <a:ext cx="218941" cy="21894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Minus 107"/>
              <p:cNvSpPr/>
              <p:nvPr/>
            </p:nvSpPr>
            <p:spPr>
              <a:xfrm rot="16200000">
                <a:off x="8418600" y="5752673"/>
                <a:ext cx="231819" cy="137155"/>
              </a:xfrm>
              <a:prstGeom prst="mathMinus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  <p:bldP spid="40" grpId="0" build="allAtOnce"/>
      <p:bldP spid="41" grpId="0" build="allAtOnce"/>
      <p:bldP spid="42" grpId="0" build="allAtOnce"/>
      <p:bldP spid="43" grpId="0" build="allAtOnce"/>
      <p:bldP spid="86" grpId="0" build="allAtOnce"/>
      <p:bldP spid="87" grpId="0" build="allAtOnce"/>
      <p:bldP spid="88" grpId="0" build="allAtOnce"/>
      <p:bldP spid="89" grpId="0" build="allAtOnce"/>
      <p:bldP spid="90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xmlns="" id="{45234737-87C1-4BD9-82BD-5B57AC00F3B1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C2339873-0C09-4683-947D-AF704C0B19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360946" y="2911302"/>
              <a:ext cx="11551654" cy="36471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WEBSITE YANG AKAN DAPAT DI BUKA 24 JAM SETIAP HARINYA UNTUK MELIHAT BONUS KITA DAN PERKEMBANGAN JARINGAN KITA</a:t>
              </a:r>
              <a:r>
                <a:rPr lang="en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DI</a:t>
              </a:r>
              <a:r>
                <a:rPr lang="en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 </a:t>
              </a:r>
              <a:r>
                <a:rPr lang="en-ID" sz="2400" b="1" dirty="0">
                  <a:solidFill>
                    <a:srgbClr val="FFC000"/>
                  </a:solidFill>
                  <a:latin typeface="Arial" pitchFamily="34" charset="0"/>
                  <a:ea typeface="Tahoma" pitchFamily="34" charset="0"/>
                  <a:cs typeface="Arial" pitchFamily="34" charset="0"/>
                  <a:hlinkClick r:id="rId5"/>
                </a:rPr>
                <a:t>WWW.MELIASEHATSEJAHTERA.COM</a:t>
              </a:r>
              <a:endParaRPr lang="en-ID" sz="2400" b="1" dirty="0">
                <a:solidFill>
                  <a:srgbClr val="FFC000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WEBSITE MENYAJIKAN INFORMASI TENTANG PERUSHAAN, PRODUK, PERKEMBANGAN JARINGAN, BONUS – BONUS MEMBER, KESAKSIAN, AKTIFITAS PERUSAHAAN DAN AKTIFITAS GROUP LEADER</a:t>
              </a:r>
            </a:p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ID" sz="2400" b="1" dirty="0">
                  <a:solidFill>
                    <a:schemeClr val="bg1"/>
                  </a:solidFill>
                  <a:latin typeface="Arial" pitchFamily="34" charset="0"/>
                  <a:ea typeface="Tahoma" pitchFamily="34" charset="0"/>
                  <a:cs typeface="Arial" pitchFamily="34" charset="0"/>
                </a:rPr>
                <a:t>SELAIN WEBSITE INFORMASI BONUS – BONUS MEMBER JUGA AKAN DI INFORMASIKAN MELALUI SMS BONUS</a:t>
              </a:r>
            </a:p>
            <a:p>
              <a:pPr marL="504000" indent="-504000">
                <a:spcAft>
                  <a:spcPts val="600"/>
                </a:spcAft>
                <a:buFont typeface="Wingdings" pitchFamily="2" charset="2"/>
                <a:buChar char="Ø"/>
              </a:pPr>
              <a:endParaRPr lang="en-US" sz="2400" b="1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06400" y="1447800"/>
            <a:ext cx="11303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4. WEBSITE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23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" y="4294189"/>
            <a:ext cx="6886371" cy="2500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" y="1908833"/>
            <a:ext cx="7175922" cy="2422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92" y="821153"/>
            <a:ext cx="4934655" cy="3230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4" y="3531867"/>
            <a:ext cx="5310242" cy="3336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8520" y="892874"/>
            <a:ext cx="70070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7200" b="1" kern="10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SMS - BONUS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 Black" pitchFamily="34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2" y="977900"/>
            <a:ext cx="8771132" cy="57972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5" y="0"/>
            <a:ext cx="11631475" cy="68431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830150"/>
            <a:ext cx="12103949" cy="563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2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2339873-0C09-4683-947D-AF704C0B194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4821-4351-4F4F-BD54-4C5AD0799995}"/>
              </a:ext>
            </a:extLst>
          </p:cNvPr>
          <p:cNvSpPr/>
          <p:nvPr/>
        </p:nvSpPr>
        <p:spPr>
          <a:xfrm>
            <a:off x="360946" y="3442861"/>
            <a:ext cx="1155165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04000" indent="-5040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CARA KERJA YANG CUKUP MUDAH DI DUKUNG SUPPORT SYSTEM YANG TERSEBAR DISELURUH INDONESIA DAN PEMBELAJARAN YANG BISA ANDA IKUTI DI TRAINING DI KOTA ANDA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42734821-4351-4F4F-BD54-4C5AD0799995}"/>
              </a:ext>
            </a:extLst>
          </p:cNvPr>
          <p:cNvSpPr/>
          <p:nvPr/>
        </p:nvSpPr>
        <p:spPr>
          <a:xfrm>
            <a:off x="313899" y="4930469"/>
            <a:ext cx="11598701" cy="1585049"/>
          </a:xfrm>
          <a:prstGeom prst="rect">
            <a:avLst/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marL="504000" indent="-504000">
              <a:spcAft>
                <a:spcPts val="600"/>
              </a:spcAft>
            </a:pPr>
            <a:r>
              <a:rPr lang="en-US" sz="4400" b="1" dirty="0">
                <a:solidFill>
                  <a:srgbClr val="FF0000"/>
                </a:solidFill>
                <a:latin typeface="Arial Black" pitchFamily="34" charset="0"/>
                <a:ea typeface="Tahoma" pitchFamily="34" charset="0"/>
                <a:cs typeface="Arial" pitchFamily="34" charset="0"/>
              </a:rPr>
              <a:t>TENANG !!!!!</a:t>
            </a:r>
          </a:p>
          <a:p>
            <a:pPr indent="-504000"/>
            <a:r>
              <a:rPr lang="en-US" sz="2400" b="1" dirty="0">
                <a:solidFill>
                  <a:srgbClr val="FF000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ANDA AKAN DIBANTU, DI BIMBING DAN DIAJARKAN OLEH ORANG –ORANG SUKSES, AGAR ANDAPUN DAPAT MERAIH SUKSES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6400" y="1447800"/>
            <a:ext cx="11303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5. GROUP LEADER DAN SUPPORT SYSTEM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23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734821-4351-4F4F-BD54-4C5AD0799995}"/>
              </a:ext>
            </a:extLst>
          </p:cNvPr>
          <p:cNvSpPr/>
          <p:nvPr/>
        </p:nvSpPr>
        <p:spPr>
          <a:xfrm>
            <a:off x="384994" y="2772293"/>
            <a:ext cx="11450472" cy="36180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5000"/>
              </a:lnSpc>
              <a:spcAft>
                <a:spcPts val="4200"/>
              </a:spcAft>
            </a:pPr>
            <a:r>
              <a:rPr lang="id-ID" sz="4400" b="1" dirty="0">
                <a:solidFill>
                  <a:srgbClr val="FFC000"/>
                </a:solidFill>
                <a:latin typeface="Arial Black" pitchFamily="34" charset="0"/>
                <a:ea typeface="Tahoma" pitchFamily="34" charset="0"/>
                <a:cs typeface="Tahoma" pitchFamily="34" charset="0"/>
              </a:rPr>
              <a:t>MEMBER WAJIB MENGIKUTI TRAINING</a:t>
            </a:r>
            <a:r>
              <a:rPr lang="id-ID" sz="4400" b="1" dirty="0">
                <a:solidFill>
                  <a:schemeClr val="bg1"/>
                </a:solidFill>
                <a:latin typeface="Arial Black" pitchFamily="34" charset="0"/>
                <a:ea typeface="Tahoma" pitchFamily="34" charset="0"/>
                <a:cs typeface="Tahoma" pitchFamily="34" charset="0"/>
              </a:rPr>
              <a:t> AGAR PAHAM CARA MENJALANKAN MELIA SEHAT SEJAHTERA SEHINGGA </a:t>
            </a:r>
            <a:r>
              <a:rPr lang="id-ID" sz="4400" b="1" dirty="0">
                <a:solidFill>
                  <a:srgbClr val="FFC000"/>
                </a:solidFill>
                <a:latin typeface="Arial Black" pitchFamily="34" charset="0"/>
                <a:ea typeface="Tahoma" pitchFamily="34" charset="0"/>
                <a:cs typeface="Tahoma" pitchFamily="34" charset="0"/>
              </a:rPr>
              <a:t>CEPAT MERAIH SUKSES</a:t>
            </a:r>
            <a:endParaRPr lang="en-ID" sz="4400" b="1" dirty="0">
              <a:solidFill>
                <a:srgbClr val="FFC000"/>
              </a:solidFill>
              <a:latin typeface="Arial Black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866" y="1302308"/>
            <a:ext cx="117487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6600" b="1" kern="10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</a:rPr>
              <a:t>NEW MEMBER TRAINING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7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500" y="1161197"/>
            <a:ext cx="11303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 Black" pitchFamily="34" charset="0"/>
                <a:ea typeface="Tahoma" pitchFamily="34" charset="0"/>
                <a:cs typeface="Tahoma" pitchFamily="34" charset="0"/>
              </a:rPr>
              <a:t>CHANNEL PEMBELAJARAN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709027" y="3258454"/>
            <a:ext cx="11074203" cy="2391720"/>
            <a:chOff x="417213" y="3258454"/>
            <a:chExt cx="11074203" cy="2391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2770495" y="4126601"/>
              <a:ext cx="8720921" cy="7694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id-ID" sz="4400" b="1" dirty="0">
                  <a:solidFill>
                    <a:schemeClr val="bg1"/>
                  </a:solidFill>
                  <a:latin typeface="Arial Black" pitchFamily="34" charset="0"/>
                  <a:ea typeface="Tahoma" pitchFamily="34" charset="0"/>
                  <a:cs typeface="Tahoma" pitchFamily="34" charset="0"/>
                </a:rPr>
                <a:t>GENERASI PEJOEANG</a:t>
              </a:r>
            </a:p>
          </p:txBody>
        </p:sp>
        <p:pic>
          <p:nvPicPr>
            <p:cNvPr id="12" name="Picture 11" descr="unnamed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13" y="3258454"/>
              <a:ext cx="3848927" cy="2391720"/>
            </a:xfrm>
            <a:prstGeom prst="rect">
              <a:avLst/>
            </a:prstGeom>
          </p:spPr>
        </p:pic>
      </p:grpSp>
      <p:grpSp>
        <p:nvGrpSpPr>
          <p:cNvPr id="3" name="Group 14"/>
          <p:cNvGrpSpPr/>
          <p:nvPr/>
        </p:nvGrpSpPr>
        <p:grpSpPr>
          <a:xfrm>
            <a:off x="1797067" y="5131555"/>
            <a:ext cx="9471338" cy="1226947"/>
            <a:chOff x="2020078" y="5308979"/>
            <a:chExt cx="9471338" cy="1226947"/>
          </a:xfrm>
        </p:grpSpPr>
        <p:pic>
          <p:nvPicPr>
            <p:cNvPr id="13" name="Picture 12" descr="unnamed (3)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0078" y="5308979"/>
              <a:ext cx="1226947" cy="122694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2734821-4351-4F4F-BD54-4C5AD0799995}"/>
                </a:ext>
              </a:extLst>
            </p:cNvPr>
            <p:cNvSpPr/>
            <p:nvPr/>
          </p:nvSpPr>
          <p:spPr>
            <a:xfrm>
              <a:off x="2770495" y="5573263"/>
              <a:ext cx="8720921" cy="7694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 Black" pitchFamily="34" charset="0"/>
                  <a:ea typeface="Tahoma" pitchFamily="34" charset="0"/>
                  <a:cs typeface="Tahoma" pitchFamily="34" charset="0"/>
                </a:rPr>
                <a:t>@</a:t>
              </a:r>
              <a:r>
                <a:rPr lang="id-ID" sz="4400" b="1" dirty="0">
                  <a:solidFill>
                    <a:schemeClr val="bg1"/>
                  </a:solidFill>
                  <a:latin typeface="Arial Black" pitchFamily="34" charset="0"/>
                  <a:ea typeface="Tahoma" pitchFamily="34" charset="0"/>
                  <a:cs typeface="Tahoma" pitchFamily="34" charset="0"/>
                </a:rPr>
                <a:t>GENERASI</a:t>
              </a:r>
              <a:r>
                <a:rPr lang="en-US" sz="4400" b="1" dirty="0">
                  <a:solidFill>
                    <a:schemeClr val="bg1"/>
                  </a:solidFill>
                  <a:latin typeface="Arial Black" pitchFamily="34" charset="0"/>
                  <a:ea typeface="Tahoma" pitchFamily="34" charset="0"/>
                  <a:cs typeface="Tahoma" pitchFamily="34" charset="0"/>
                </a:rPr>
                <a:t>_</a:t>
              </a:r>
              <a:r>
                <a:rPr lang="id-ID" sz="4400" b="1" dirty="0">
                  <a:solidFill>
                    <a:schemeClr val="bg1"/>
                  </a:solidFill>
                  <a:latin typeface="Arial Black" pitchFamily="34" charset="0"/>
                  <a:ea typeface="Tahoma" pitchFamily="34" charset="0"/>
                  <a:cs typeface="Tahoma" pitchFamily="34" charset="0"/>
                </a:rPr>
                <a:t>PEJOEANG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24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xmlns="" id="{2EDFF922-ABDC-4EB3-9994-70289AF80D52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22FD4FA8-2738-40C1-B55C-9B57CBBCD3B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6A029981-41E0-483A-9CE3-20A0B8DC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925" y="1298070"/>
              <a:ext cx="11760151" cy="5420529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36" name="WordArt 5">
              <a:extLst>
                <a:ext uri="{FF2B5EF4-FFF2-40B4-BE49-F238E27FC236}">
                  <a16:creationId xmlns:a16="http://schemas.microsoft.com/office/drawing/2014/main" xmlns="" id="{C0F9E815-3BF1-45D0-9545-BAE6F276893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38200" y="5691517"/>
              <a:ext cx="10515600" cy="8229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b="1" kern="1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Impact"/>
                </a:rPr>
                <a:t>MELIA SEHAT SEJAHTERA</a:t>
              </a:r>
            </a:p>
          </p:txBody>
        </p:sp>
        <p:pic>
          <p:nvPicPr>
            <p:cNvPr id="37" name="Picture 36" descr="A sign on the side of a road&#10;&#10;Description generated with very high confidence">
              <a:extLst>
                <a:ext uri="{FF2B5EF4-FFF2-40B4-BE49-F238E27FC236}">
                  <a16:creationId xmlns:a16="http://schemas.microsoft.com/office/drawing/2014/main" xmlns="" id="{2CB8C2BA-637B-493B-A4F5-A31BFB47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00" y="2353617"/>
              <a:ext cx="4248000" cy="3186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9" name="Rectangle 38"/>
          <p:cNvSpPr/>
          <p:nvPr/>
        </p:nvSpPr>
        <p:spPr>
          <a:xfrm>
            <a:off x="305711" y="1405235"/>
            <a:ext cx="11479746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200" b="1" kern="1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  <a:cs typeface="Arial" panose="020B0604020202020204" pitchFamily="34" charset="0"/>
              </a:rPr>
              <a:t>BERJUANG MEMBANGUN KEHIDUPAN</a:t>
            </a:r>
            <a:endParaRPr lang="en-US" sz="4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2FD4FA8-2738-40C1-B55C-9B57CBBCD3B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44698" y="1468574"/>
            <a:ext cx="3567448" cy="1200329"/>
          </a:xfrm>
          <a:prstGeom prst="rect">
            <a:avLst/>
          </a:prstGeom>
          <a:noFill/>
        </p:spPr>
        <p:txBody>
          <a:bodyPr wrap="square" lIns="91440" tIns="45720" rIns="91440" bIns="45720" anchor="t" anchorCtr="1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spc="-150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</a:rPr>
              <a:t>GOLD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551" y="2505616"/>
            <a:ext cx="700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PENDAFTARAN </a:t>
            </a:r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75.000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BELANJA PRODUK MIN. </a:t>
            </a:r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1.100.000 </a:t>
            </a:r>
          </a:p>
          <a:p>
            <a:pPr>
              <a:spcBef>
                <a:spcPts val="600"/>
              </a:spcBef>
            </a:pPr>
            <a:r>
              <a:rPr lang="en-US" sz="1600" b="1" i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(SUDAH TERMASUK PPN 10%)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450761" y="3683358"/>
            <a:ext cx="4997002" cy="2794715"/>
            <a:chOff x="450761" y="3683358"/>
            <a:chExt cx="4997002" cy="2794715"/>
          </a:xfrm>
        </p:grpSpPr>
        <p:sp>
          <p:nvSpPr>
            <p:cNvPr id="95" name="Rectangle 94"/>
            <p:cNvSpPr/>
            <p:nvPr/>
          </p:nvSpPr>
          <p:spPr>
            <a:xfrm>
              <a:off x="450761" y="3683358"/>
              <a:ext cx="4997002" cy="27947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08941" y="3754868"/>
              <a:ext cx="2539735" cy="126188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        </a:t>
              </a:r>
              <a:r>
                <a:rPr lang="en-US" sz="1600" b="1" i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 75.000</a:t>
              </a:r>
            </a:p>
            <a:p>
              <a:pPr algn="r"/>
              <a:r>
                <a:rPr lang="en-US" sz="16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   </a:t>
              </a:r>
              <a:r>
                <a:rPr lang="en-US" sz="1600" b="1" i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 1.100.000</a:t>
              </a:r>
            </a:p>
            <a:p>
              <a:pPr algn="r"/>
              <a:r>
                <a:rPr lang="en-US" sz="20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                            +</a:t>
              </a:r>
            </a:p>
            <a:p>
              <a:pPr algn="r"/>
              <a:r>
                <a:rPr lang="en-US" sz="2000" b="1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RP. 1.175.000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 flipV="1">
              <a:off x="3499401" y="4487306"/>
              <a:ext cx="1467250" cy="46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515550" y="4008333"/>
            <a:ext cx="59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7x </a:t>
            </a:r>
            <a:endParaRPr lang="en-US" sz="2400" b="1" dirty="0">
              <a:solidFill>
                <a:srgbClr val="FFC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157664" y="4008334"/>
            <a:ext cx="61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3x </a:t>
            </a:r>
            <a:endParaRPr lang="en-US" sz="2400" b="1" dirty="0">
              <a:solidFill>
                <a:srgbClr val="FFC000"/>
              </a:solidFill>
              <a:latin typeface="Arial Black" pitchFamily="34" charset="0"/>
              <a:cs typeface="Arial" pitchFamily="34" charset="0"/>
            </a:endParaRPr>
          </a:p>
        </p:txBody>
      </p:sp>
      <p:graphicFrame>
        <p:nvGraphicFramePr>
          <p:cNvPr id="101" name="Diagram 100"/>
          <p:cNvGraphicFramePr/>
          <p:nvPr>
            <p:extLst>
              <p:ext uri="{D42A27DB-BD31-4B8C-83A1-F6EECF244321}">
                <p14:modId xmlns:p14="http://schemas.microsoft.com/office/powerpoint/2010/main" val="2678001571"/>
              </p:ext>
            </p:extLst>
          </p:nvPr>
        </p:nvGraphicFramePr>
        <p:xfrm>
          <a:off x="5362055" y="1328739"/>
          <a:ext cx="7696720" cy="5529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4" name="Rectangle 113"/>
          <p:cNvSpPr/>
          <p:nvPr/>
        </p:nvSpPr>
        <p:spPr>
          <a:xfrm>
            <a:off x="2620490" y="5465691"/>
            <a:ext cx="2534304" cy="8435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71299" y="4817337"/>
            <a:ext cx="230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500.000 X 5 </a:t>
            </a:r>
            <a:r>
              <a:rPr lang="en-US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botol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= </a:t>
            </a:r>
            <a:r>
              <a:rPr lang="en-US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2.500.000</a:t>
            </a:r>
            <a:endParaRPr lang="en-US" sz="16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9868" y="5955994"/>
            <a:ext cx="1691363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TANPA RESIKO</a:t>
            </a:r>
          </a:p>
        </p:txBody>
      </p:sp>
      <p:sp>
        <p:nvSpPr>
          <p:cNvPr id="122" name="Freeform 121"/>
          <p:cNvSpPr/>
          <p:nvPr/>
        </p:nvSpPr>
        <p:spPr>
          <a:xfrm rot="10800000">
            <a:off x="5244116" y="4087458"/>
            <a:ext cx="157382" cy="1687132"/>
          </a:xfrm>
          <a:custGeom>
            <a:avLst/>
            <a:gdLst>
              <a:gd name="connsiteX0" fmla="*/ 0 w 141668"/>
              <a:gd name="connsiteY0" fmla="*/ 0 h 1687132"/>
              <a:gd name="connsiteX1" fmla="*/ 70834 w 141668"/>
              <a:gd name="connsiteY1" fmla="*/ 0 h 1687132"/>
              <a:gd name="connsiteX2" fmla="*/ 70834 w 141668"/>
              <a:gd name="connsiteY2" fmla="*/ 1616298 h 1687132"/>
              <a:gd name="connsiteX3" fmla="*/ 141668 w 141668"/>
              <a:gd name="connsiteY3" fmla="*/ 1616298 h 1687132"/>
              <a:gd name="connsiteX4" fmla="*/ 141668 w 141668"/>
              <a:gd name="connsiteY4" fmla="*/ 1687132 h 1687132"/>
              <a:gd name="connsiteX5" fmla="*/ 0 w 141668"/>
              <a:gd name="connsiteY5" fmla="*/ 1687132 h 1687132"/>
              <a:gd name="connsiteX6" fmla="*/ 0 w 141668"/>
              <a:gd name="connsiteY6" fmla="*/ 0 h 1687132"/>
              <a:gd name="connsiteX0" fmla="*/ 0 w 141668"/>
              <a:gd name="connsiteY0" fmla="*/ 0 h 1687132"/>
              <a:gd name="connsiteX1" fmla="*/ 70834 w 141668"/>
              <a:gd name="connsiteY1" fmla="*/ 0 h 1687132"/>
              <a:gd name="connsiteX2" fmla="*/ 67682 w 141668"/>
              <a:gd name="connsiteY2" fmla="*/ 68285 h 1687132"/>
              <a:gd name="connsiteX3" fmla="*/ 70834 w 141668"/>
              <a:gd name="connsiteY3" fmla="*/ 1616298 h 1687132"/>
              <a:gd name="connsiteX4" fmla="*/ 141668 w 141668"/>
              <a:gd name="connsiteY4" fmla="*/ 1616298 h 1687132"/>
              <a:gd name="connsiteX5" fmla="*/ 141668 w 141668"/>
              <a:gd name="connsiteY5" fmla="*/ 1687132 h 1687132"/>
              <a:gd name="connsiteX6" fmla="*/ 0 w 141668"/>
              <a:gd name="connsiteY6" fmla="*/ 1687132 h 1687132"/>
              <a:gd name="connsiteX7" fmla="*/ 0 w 141668"/>
              <a:gd name="connsiteY7" fmla="*/ 0 h 1687132"/>
              <a:gd name="connsiteX0" fmla="*/ 0 w 394684"/>
              <a:gd name="connsiteY0" fmla="*/ 0 h 1687132"/>
              <a:gd name="connsiteX1" fmla="*/ 394684 w 394684"/>
              <a:gd name="connsiteY1" fmla="*/ 0 h 1687132"/>
              <a:gd name="connsiteX2" fmla="*/ 67682 w 394684"/>
              <a:gd name="connsiteY2" fmla="*/ 68285 h 1687132"/>
              <a:gd name="connsiteX3" fmla="*/ 70834 w 394684"/>
              <a:gd name="connsiteY3" fmla="*/ 1616298 h 1687132"/>
              <a:gd name="connsiteX4" fmla="*/ 141668 w 394684"/>
              <a:gd name="connsiteY4" fmla="*/ 1616298 h 1687132"/>
              <a:gd name="connsiteX5" fmla="*/ 141668 w 394684"/>
              <a:gd name="connsiteY5" fmla="*/ 1687132 h 1687132"/>
              <a:gd name="connsiteX6" fmla="*/ 0 w 394684"/>
              <a:gd name="connsiteY6" fmla="*/ 1687132 h 1687132"/>
              <a:gd name="connsiteX7" fmla="*/ 0 w 394684"/>
              <a:gd name="connsiteY7" fmla="*/ 0 h 1687132"/>
              <a:gd name="connsiteX0" fmla="*/ 0 w 394684"/>
              <a:gd name="connsiteY0" fmla="*/ 0 h 1687132"/>
              <a:gd name="connsiteX1" fmla="*/ 394684 w 394684"/>
              <a:gd name="connsiteY1" fmla="*/ 0 h 1687132"/>
              <a:gd name="connsiteX2" fmla="*/ 295288 w 394684"/>
              <a:gd name="connsiteY2" fmla="*/ 20523 h 1687132"/>
              <a:gd name="connsiteX3" fmla="*/ 67682 w 394684"/>
              <a:gd name="connsiteY3" fmla="*/ 68285 h 1687132"/>
              <a:gd name="connsiteX4" fmla="*/ 70834 w 394684"/>
              <a:gd name="connsiteY4" fmla="*/ 1616298 h 1687132"/>
              <a:gd name="connsiteX5" fmla="*/ 141668 w 394684"/>
              <a:gd name="connsiteY5" fmla="*/ 1616298 h 1687132"/>
              <a:gd name="connsiteX6" fmla="*/ 141668 w 394684"/>
              <a:gd name="connsiteY6" fmla="*/ 1687132 h 1687132"/>
              <a:gd name="connsiteX7" fmla="*/ 0 w 394684"/>
              <a:gd name="connsiteY7" fmla="*/ 1687132 h 1687132"/>
              <a:gd name="connsiteX8" fmla="*/ 0 w 394684"/>
              <a:gd name="connsiteY8" fmla="*/ 0 h 1687132"/>
              <a:gd name="connsiteX0" fmla="*/ 0 w 394684"/>
              <a:gd name="connsiteY0" fmla="*/ 0 h 1687132"/>
              <a:gd name="connsiteX1" fmla="*/ 394684 w 394684"/>
              <a:gd name="connsiteY1" fmla="*/ 0 h 1687132"/>
              <a:gd name="connsiteX2" fmla="*/ 393965 w 394684"/>
              <a:gd name="connsiteY2" fmla="*/ 66571 h 1687132"/>
              <a:gd name="connsiteX3" fmla="*/ 67682 w 394684"/>
              <a:gd name="connsiteY3" fmla="*/ 68285 h 1687132"/>
              <a:gd name="connsiteX4" fmla="*/ 70834 w 394684"/>
              <a:gd name="connsiteY4" fmla="*/ 1616298 h 1687132"/>
              <a:gd name="connsiteX5" fmla="*/ 141668 w 394684"/>
              <a:gd name="connsiteY5" fmla="*/ 1616298 h 1687132"/>
              <a:gd name="connsiteX6" fmla="*/ 141668 w 394684"/>
              <a:gd name="connsiteY6" fmla="*/ 1687132 h 1687132"/>
              <a:gd name="connsiteX7" fmla="*/ 0 w 394684"/>
              <a:gd name="connsiteY7" fmla="*/ 1687132 h 1687132"/>
              <a:gd name="connsiteX8" fmla="*/ 0 w 394684"/>
              <a:gd name="connsiteY8" fmla="*/ 0 h 1687132"/>
              <a:gd name="connsiteX0" fmla="*/ 0 w 394205"/>
              <a:gd name="connsiteY0" fmla="*/ 0 h 1687132"/>
              <a:gd name="connsiteX1" fmla="*/ 233513 w 394205"/>
              <a:gd name="connsiteY1" fmla="*/ 0 h 1687132"/>
              <a:gd name="connsiteX2" fmla="*/ 393965 w 394205"/>
              <a:gd name="connsiteY2" fmla="*/ 66571 h 1687132"/>
              <a:gd name="connsiteX3" fmla="*/ 67682 w 394205"/>
              <a:gd name="connsiteY3" fmla="*/ 68285 h 1687132"/>
              <a:gd name="connsiteX4" fmla="*/ 70834 w 394205"/>
              <a:gd name="connsiteY4" fmla="*/ 1616298 h 1687132"/>
              <a:gd name="connsiteX5" fmla="*/ 141668 w 394205"/>
              <a:gd name="connsiteY5" fmla="*/ 1616298 h 1687132"/>
              <a:gd name="connsiteX6" fmla="*/ 141668 w 394205"/>
              <a:gd name="connsiteY6" fmla="*/ 1687132 h 1687132"/>
              <a:gd name="connsiteX7" fmla="*/ 0 w 394205"/>
              <a:gd name="connsiteY7" fmla="*/ 1687132 h 1687132"/>
              <a:gd name="connsiteX8" fmla="*/ 0 w 394205"/>
              <a:gd name="connsiteY8" fmla="*/ 0 h 1687132"/>
              <a:gd name="connsiteX0" fmla="*/ 0 w 233513"/>
              <a:gd name="connsiteY0" fmla="*/ 0 h 1687132"/>
              <a:gd name="connsiteX1" fmla="*/ 233513 w 233513"/>
              <a:gd name="connsiteY1" fmla="*/ 0 h 1687132"/>
              <a:gd name="connsiteX2" fmla="*/ 232794 w 233513"/>
              <a:gd name="connsiteY2" fmla="*/ 66571 h 1687132"/>
              <a:gd name="connsiteX3" fmla="*/ 67682 w 233513"/>
              <a:gd name="connsiteY3" fmla="*/ 68285 h 1687132"/>
              <a:gd name="connsiteX4" fmla="*/ 70834 w 233513"/>
              <a:gd name="connsiteY4" fmla="*/ 1616298 h 1687132"/>
              <a:gd name="connsiteX5" fmla="*/ 141668 w 233513"/>
              <a:gd name="connsiteY5" fmla="*/ 1616298 h 1687132"/>
              <a:gd name="connsiteX6" fmla="*/ 141668 w 233513"/>
              <a:gd name="connsiteY6" fmla="*/ 1687132 h 1687132"/>
              <a:gd name="connsiteX7" fmla="*/ 0 w 233513"/>
              <a:gd name="connsiteY7" fmla="*/ 1687132 h 1687132"/>
              <a:gd name="connsiteX8" fmla="*/ 0 w 233513"/>
              <a:gd name="connsiteY8" fmla="*/ 0 h 1687132"/>
              <a:gd name="connsiteX0" fmla="*/ 0 w 233513"/>
              <a:gd name="connsiteY0" fmla="*/ 0 h 1687132"/>
              <a:gd name="connsiteX1" fmla="*/ 233513 w 233513"/>
              <a:gd name="connsiteY1" fmla="*/ 0 h 1687132"/>
              <a:gd name="connsiteX2" fmla="*/ 232794 w 233513"/>
              <a:gd name="connsiteY2" fmla="*/ 66571 h 1687132"/>
              <a:gd name="connsiteX3" fmla="*/ 147274 w 233513"/>
              <a:gd name="connsiteY3" fmla="*/ 69861 h 1687132"/>
              <a:gd name="connsiteX4" fmla="*/ 67682 w 233513"/>
              <a:gd name="connsiteY4" fmla="*/ 68285 h 1687132"/>
              <a:gd name="connsiteX5" fmla="*/ 70834 w 233513"/>
              <a:gd name="connsiteY5" fmla="*/ 1616298 h 1687132"/>
              <a:gd name="connsiteX6" fmla="*/ 141668 w 233513"/>
              <a:gd name="connsiteY6" fmla="*/ 1616298 h 1687132"/>
              <a:gd name="connsiteX7" fmla="*/ 141668 w 233513"/>
              <a:gd name="connsiteY7" fmla="*/ 1687132 h 1687132"/>
              <a:gd name="connsiteX8" fmla="*/ 0 w 233513"/>
              <a:gd name="connsiteY8" fmla="*/ 1687132 h 1687132"/>
              <a:gd name="connsiteX9" fmla="*/ 0 w 233513"/>
              <a:gd name="connsiteY9" fmla="*/ 0 h 1687132"/>
              <a:gd name="connsiteX0" fmla="*/ 0 w 233513"/>
              <a:gd name="connsiteY0" fmla="*/ 0 h 1687132"/>
              <a:gd name="connsiteX1" fmla="*/ 233513 w 233513"/>
              <a:gd name="connsiteY1" fmla="*/ 0 h 1687132"/>
              <a:gd name="connsiteX2" fmla="*/ 157142 w 233513"/>
              <a:gd name="connsiteY2" fmla="*/ 66571 h 1687132"/>
              <a:gd name="connsiteX3" fmla="*/ 147274 w 233513"/>
              <a:gd name="connsiteY3" fmla="*/ 69861 h 1687132"/>
              <a:gd name="connsiteX4" fmla="*/ 67682 w 233513"/>
              <a:gd name="connsiteY4" fmla="*/ 68285 h 1687132"/>
              <a:gd name="connsiteX5" fmla="*/ 70834 w 233513"/>
              <a:gd name="connsiteY5" fmla="*/ 1616298 h 1687132"/>
              <a:gd name="connsiteX6" fmla="*/ 141668 w 233513"/>
              <a:gd name="connsiteY6" fmla="*/ 1616298 h 1687132"/>
              <a:gd name="connsiteX7" fmla="*/ 141668 w 233513"/>
              <a:gd name="connsiteY7" fmla="*/ 1687132 h 1687132"/>
              <a:gd name="connsiteX8" fmla="*/ 0 w 233513"/>
              <a:gd name="connsiteY8" fmla="*/ 1687132 h 1687132"/>
              <a:gd name="connsiteX9" fmla="*/ 0 w 233513"/>
              <a:gd name="connsiteY9" fmla="*/ 0 h 1687132"/>
              <a:gd name="connsiteX0" fmla="*/ 0 w 157382"/>
              <a:gd name="connsiteY0" fmla="*/ 0 h 1687132"/>
              <a:gd name="connsiteX1" fmla="*/ 157313 w 157382"/>
              <a:gd name="connsiteY1" fmla="*/ 0 h 1687132"/>
              <a:gd name="connsiteX2" fmla="*/ 157142 w 157382"/>
              <a:gd name="connsiteY2" fmla="*/ 66571 h 1687132"/>
              <a:gd name="connsiteX3" fmla="*/ 147274 w 157382"/>
              <a:gd name="connsiteY3" fmla="*/ 69861 h 1687132"/>
              <a:gd name="connsiteX4" fmla="*/ 67682 w 157382"/>
              <a:gd name="connsiteY4" fmla="*/ 68285 h 1687132"/>
              <a:gd name="connsiteX5" fmla="*/ 70834 w 157382"/>
              <a:gd name="connsiteY5" fmla="*/ 1616298 h 1687132"/>
              <a:gd name="connsiteX6" fmla="*/ 141668 w 157382"/>
              <a:gd name="connsiteY6" fmla="*/ 1616298 h 1687132"/>
              <a:gd name="connsiteX7" fmla="*/ 141668 w 157382"/>
              <a:gd name="connsiteY7" fmla="*/ 1687132 h 1687132"/>
              <a:gd name="connsiteX8" fmla="*/ 0 w 157382"/>
              <a:gd name="connsiteY8" fmla="*/ 1687132 h 1687132"/>
              <a:gd name="connsiteX9" fmla="*/ 0 w 157382"/>
              <a:gd name="connsiteY9" fmla="*/ 0 h 168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382" h="1687132">
                <a:moveTo>
                  <a:pt x="0" y="0"/>
                </a:moveTo>
                <a:lnTo>
                  <a:pt x="157313" y="0"/>
                </a:lnTo>
                <a:cubicBezTo>
                  <a:pt x="157073" y="22190"/>
                  <a:pt x="157382" y="44381"/>
                  <a:pt x="157142" y="66571"/>
                </a:cubicBezTo>
                <a:lnTo>
                  <a:pt x="147274" y="69861"/>
                </a:lnTo>
                <a:lnTo>
                  <a:pt x="67682" y="68285"/>
                </a:lnTo>
                <a:cubicBezTo>
                  <a:pt x="68733" y="584289"/>
                  <a:pt x="69783" y="1100294"/>
                  <a:pt x="70834" y="1616298"/>
                </a:cubicBezTo>
                <a:lnTo>
                  <a:pt x="141668" y="1616298"/>
                </a:lnTo>
                <a:lnTo>
                  <a:pt x="141668" y="1687132"/>
                </a:lnTo>
                <a:lnTo>
                  <a:pt x="0" y="16871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08941" y="5079564"/>
            <a:ext cx="218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Melia</a:t>
            </a:r>
            <a:r>
              <a:rPr lang="en-US" sz="16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Propolis</a:t>
            </a:r>
            <a:r>
              <a:rPr lang="en-US" sz="16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30 ml</a:t>
            </a:r>
            <a:endParaRPr lang="en-US" sz="1600" b="1" i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7592" y="3997710"/>
            <a:ext cx="84267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ln/>
                <a:solidFill>
                  <a:schemeClr val="accent4"/>
                </a:solidFill>
                <a:latin typeface="Arial Black" pitchFamily="34" charset="0"/>
                <a:cs typeface="Arial" pitchFamily="34" charset="0"/>
              </a:rPr>
              <a:t>15x 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1274249" y="5426237"/>
            <a:ext cx="484632" cy="469011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470" y="5487864"/>
            <a:ext cx="466368" cy="78885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327" y="5488119"/>
            <a:ext cx="466368" cy="7888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8635" y="5488119"/>
            <a:ext cx="466368" cy="78885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8887" y="5486686"/>
            <a:ext cx="466368" cy="78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1650" y="5492220"/>
            <a:ext cx="466368" cy="7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  <p:bldP spid="99" grpId="0"/>
      <p:bldP spid="100" grpId="0"/>
      <p:bldGraphic spid="101" grpId="0">
        <p:bldAsOne/>
      </p:bldGraphic>
      <p:bldP spid="114" grpId="0" animBg="1"/>
      <p:bldP spid="116" grpId="0"/>
      <p:bldP spid="117" grpId="0" animBg="1"/>
      <p:bldP spid="122" grpId="0" animBg="1"/>
      <p:bldP spid="41" grpId="0"/>
      <p:bldP spid="42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877" y="-161433"/>
            <a:ext cx="12274455" cy="761282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1" y="87549"/>
            <a:ext cx="12150080" cy="1831124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WordArt 16"/>
          <p:cNvSpPr>
            <a:spLocks noChangeAspect="1" noChangeArrowheads="1" noChangeShapeType="1" noTextEdit="1"/>
          </p:cNvSpPr>
          <p:nvPr/>
        </p:nvSpPr>
        <p:spPr bwMode="auto">
          <a:xfrm>
            <a:off x="427702" y="2242372"/>
            <a:ext cx="11031482" cy="927879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49509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id-ID" sz="3600" b="1" kern="10" cap="all" normalizeH="1" dirty="0">
                <a:ln w="0"/>
                <a:solidFill>
                  <a:srgbClr val="FFFF00"/>
                </a:solidFill>
                <a:effectLst>
                  <a:reflection blurRad="12700" stA="50000" endPos="50000" dist="5000" dir="5400000" sy="-100000" rotWithShape="0"/>
                </a:effectLst>
                <a:latin typeface="Berlin Sans FB Demi" pitchFamily="34" charset="0"/>
              </a:rPr>
              <a:t>PROPOLIS</a:t>
            </a:r>
            <a:endParaRPr lang="en-US" sz="3600" b="1" kern="10" cap="all" normalizeH="1" dirty="0">
              <a:ln w="0"/>
              <a:solidFill>
                <a:srgbClr val="FFFF00"/>
              </a:solidFill>
              <a:effectLst>
                <a:reflection blurRad="12700" stA="50000" endPos="50000" dist="5000" dir="5400000" sy="-100000" rotWithShape="0"/>
              </a:effectLst>
              <a:latin typeface="Berlin Sans FB Dem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694" y="3472458"/>
            <a:ext cx="11804833" cy="8771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 algn="ctr">
              <a:defRPr/>
            </a:pPr>
            <a:r>
              <a:rPr lang="en-US" sz="1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GETAH  DARI DAUN-DAUN MUDA TERUTAMA DAUN POPLAR YANG DIKUMPULKAN OLEH LEBAH LALU DICAMPUR DENGAN </a:t>
            </a:r>
          </a:p>
          <a:p>
            <a:pPr marL="457200" indent="-457200" algn="ctr">
              <a:defRPr/>
            </a:pPr>
            <a:r>
              <a:rPr lang="en-US" sz="1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AIR LIURNYA DAN DILUMURI DI BAGIAN DALAM SARANG LEBAH</a:t>
            </a:r>
            <a:endParaRPr lang="id-ID" sz="17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6267" y="4635371"/>
            <a:ext cx="2513809" cy="25138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 descr="Leaf Balsam Poplar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2341" y="4635947"/>
            <a:ext cx="2525314" cy="24975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89867" y="4635371"/>
            <a:ext cx="2513809" cy="25138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5741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2FD4FA8-2738-40C1-B55C-9B57CBBCD3B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82136" y="2620371"/>
            <a:ext cx="5704765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Arial Black" pitchFamily="34" charset="0"/>
              </a:rPr>
              <a:t>1. BONUS MENGAJAK </a:t>
            </a:r>
          </a:p>
          <a:p>
            <a:r>
              <a:rPr lang="en-US" sz="3600" dirty="0">
                <a:solidFill>
                  <a:srgbClr val="FFFF00"/>
                </a:solidFill>
                <a:latin typeface="Arial Black" pitchFamily="34" charset="0"/>
              </a:rPr>
              <a:t>/ SPONSOR </a:t>
            </a:r>
            <a:r>
              <a:rPr lang="en-US" sz="20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(HARIAN)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136" y="3944203"/>
            <a:ext cx="57047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</a:rPr>
              <a:t>GOLD</a:t>
            </a:r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RP. 175.000 / UNIT</a:t>
            </a:r>
            <a:endParaRPr lang="en-US" sz="4000" i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xmlns="" id="{0902CAF2-C79E-4DBE-9DFF-911F22213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016706"/>
              </p:ext>
            </p:extLst>
          </p:nvPr>
        </p:nvGraphicFramePr>
        <p:xfrm>
          <a:off x="6264320" y="2442952"/>
          <a:ext cx="5531811" cy="4057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572">
                  <a:extLst>
                    <a:ext uri="{9D8B030D-6E8A-4147-A177-3AD203B41FA5}">
                      <a16:colId xmlns:a16="http://schemas.microsoft.com/office/drawing/2014/main" xmlns="" val="2748707396"/>
                    </a:ext>
                  </a:extLst>
                </a:gridCol>
                <a:gridCol w="1375143">
                  <a:extLst>
                    <a:ext uri="{9D8B030D-6E8A-4147-A177-3AD203B41FA5}">
                      <a16:colId xmlns:a16="http://schemas.microsoft.com/office/drawing/2014/main" xmlns="" val="3213166414"/>
                    </a:ext>
                  </a:extLst>
                </a:gridCol>
                <a:gridCol w="2724096">
                  <a:extLst>
                    <a:ext uri="{9D8B030D-6E8A-4147-A177-3AD203B41FA5}">
                      <a16:colId xmlns:a16="http://schemas.microsoft.com/office/drawing/2014/main" xmlns="" val="2784196026"/>
                    </a:ext>
                  </a:extLst>
                </a:gridCol>
              </a:tblGrid>
              <a:tr h="3834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BERKEMBANG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BONUS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9644025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KIRI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KANAN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2736347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2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2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  240.000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3056942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4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4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  480.000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8600899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6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6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  720.000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4478124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8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8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  960.000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6430387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10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10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 1.200.000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200926"/>
                  </a:ext>
                </a:extLst>
              </a:tr>
              <a:tr h="100265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18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28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FLUSHING</a:t>
                      </a:r>
                      <a:r>
                        <a:rPr lang="en-ID" sz="18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8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3200" b="1" u="none" strike="noStrike" dirty="0" err="1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Rp</a:t>
                      </a:r>
                      <a:r>
                        <a:rPr lang="en-ID" sz="32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1.300.000</a:t>
                      </a:r>
                      <a:r>
                        <a:rPr lang="en-ID" sz="1800" b="1" u="none" strike="noStrike" dirty="0"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Tahoma" pitchFamily="34" charset="0"/>
                          <a:cs typeface="Arial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Tahoma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9035148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264321" y="1514899"/>
            <a:ext cx="5533979" cy="95410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itchFamily="34" charset="0"/>
              </a:rPr>
              <a:t>2. BONUS PASANGAN / LEADERSHIP </a:t>
            </a:r>
            <a:r>
              <a:rPr lang="en-US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(HARIAN</a:t>
            </a:r>
            <a:r>
              <a:rPr lang="en-US" sz="20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2FD4FA8-2738-40C1-B55C-9B57CBBCD3B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0621" y="1409755"/>
            <a:ext cx="5567904" cy="95410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</a:rPr>
              <a:t>3. DISCOUNT RETAIL </a:t>
            </a:r>
            <a:r>
              <a:rPr lang="en-US" sz="20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(MINGGUAN</a:t>
            </a:r>
            <a:r>
              <a:rPr lang="en-US" sz="2000" i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0620" y="2514647"/>
            <a:ext cx="570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 Black" pitchFamily="34" charset="0"/>
                <a:cs typeface="Arial" pitchFamily="34" charset="0"/>
              </a:rPr>
              <a:t>25% 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 PEMBELIAN RETAIL PRODUK BERLAKU KELIPATAN DI AKUMULASI DALAM 1 MINGGU</a:t>
            </a:r>
          </a:p>
          <a:p>
            <a:endParaRPr lang="en-US" sz="20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YANG AKAN BAYAR DI HARI SENIN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4750" y="1409757"/>
            <a:ext cx="5704765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</a:rPr>
              <a:t>4. DISCOUNT GROUP RETAIL </a:t>
            </a:r>
            <a:r>
              <a:rPr lang="en-US" sz="20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(MINGGUAN</a:t>
            </a:r>
            <a:r>
              <a:rPr lang="en-US" sz="2000" i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4750" y="2733591"/>
            <a:ext cx="57047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 Black" pitchFamily="34" charset="0"/>
                <a:cs typeface="Arial" pitchFamily="34" charset="0"/>
              </a:rPr>
              <a:t>3%-5% 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 PEMBELIAN RETAIL PRODUK OLEH DOWNLINE BERLAKU KELIPATAN DI AKUMULASI DALAM 1 MINGGU,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YANG AKAN BAYAR DI HARI SENIN</a:t>
            </a:r>
          </a:p>
          <a:p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 SYARAT UPLINE MELAKUKAN PEMBELIAN RETAIL PRODUK MINIMAL 1 PRODUK APA SAJA DALAM KURUN WAKTU 1 MINGGU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0620" y="5337812"/>
            <a:ext cx="1156945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rial Black" pitchFamily="34" charset="0"/>
              </a:rPr>
              <a:t>5. BONUS UNILEVEL </a:t>
            </a:r>
            <a:r>
              <a:rPr lang="en-US" sz="2000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(BULANAN)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0620" y="6114112"/>
            <a:ext cx="1155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POTENSI MULAI DARI </a:t>
            </a:r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28.000 – </a:t>
            </a:r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114.000.000 / UNIT 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 11 LEVEL KOMPRES</a:t>
            </a: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330621" y="1409755"/>
            <a:ext cx="556790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</a:rPr>
              <a:t>BONUS SPONSOR </a:t>
            </a:r>
            <a:r>
              <a:rPr lang="en-US" sz="20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(HARIAN</a:t>
            </a:r>
            <a:r>
              <a:rPr lang="en-US" sz="2000" i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105" y="1883584"/>
            <a:ext cx="570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</a:rPr>
              <a:t>GOLD</a:t>
            </a:r>
            <a:r>
              <a:rPr lang="en-US" sz="2800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RP. 175.000 / UNIT</a:t>
            </a:r>
            <a:endParaRPr lang="en-US" sz="28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55" descr="g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5169" y="3299050"/>
            <a:ext cx="1280163" cy="1444755"/>
          </a:xfrm>
          <a:prstGeom prst="rect">
            <a:avLst/>
          </a:prstGeom>
        </p:spPr>
      </p:pic>
      <p:pic>
        <p:nvPicPr>
          <p:cNvPr id="53" name="Picture 52" descr="g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4087" y="2025867"/>
            <a:ext cx="1392939" cy="1338075"/>
          </a:xfrm>
          <a:prstGeom prst="rect">
            <a:avLst/>
          </a:prstGeom>
        </p:spPr>
      </p:pic>
      <p:pic>
        <p:nvPicPr>
          <p:cNvPr id="57" name="Picture 56" descr="g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5491" y="3631842"/>
            <a:ext cx="1646383" cy="2512693"/>
          </a:xfrm>
          <a:prstGeom prst="rect">
            <a:avLst/>
          </a:prstGeom>
        </p:spPr>
      </p:pic>
      <p:pic>
        <p:nvPicPr>
          <p:cNvPr id="55" name="Picture 54" descr="g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8322" y="2138127"/>
            <a:ext cx="1557531" cy="1551435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8306873" y="1403797"/>
            <a:ext cx="1313645" cy="5204460"/>
            <a:chOff x="8306873" y="1403797"/>
            <a:chExt cx="1313645" cy="5204460"/>
          </a:xfrm>
        </p:grpSpPr>
        <p:sp>
          <p:nvSpPr>
            <p:cNvPr id="61" name="Rectangle 60"/>
            <p:cNvSpPr/>
            <p:nvPr/>
          </p:nvSpPr>
          <p:spPr>
            <a:xfrm rot="16200000">
              <a:off x="6754968" y="4376670"/>
              <a:ext cx="4417454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306873" y="1403797"/>
              <a:ext cx="1313645" cy="85000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itchFamily="34" charset="0"/>
                </a:rPr>
                <a:t>ANDA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367036" y="3725262"/>
            <a:ext cx="1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8     3</a:t>
            </a:r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384469" y="4819968"/>
            <a:ext cx="184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RP. 175.000 X 5 = </a:t>
            </a:r>
            <a:r>
              <a:rPr 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Rp.875.000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67036" y="4253296"/>
            <a:ext cx="1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2     2</a:t>
            </a:r>
            <a:endParaRPr lang="en-US" sz="2400" b="1" i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90719" y="2221548"/>
            <a:ext cx="1845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RP. 175.000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9453093" y="4314423"/>
            <a:ext cx="2215167" cy="341822"/>
            <a:chOff x="9453093" y="4314423"/>
            <a:chExt cx="2215167" cy="341822"/>
          </a:xfrm>
        </p:grpSpPr>
        <p:sp>
          <p:nvSpPr>
            <p:cNvPr id="63" name="TextBox 62"/>
            <p:cNvSpPr txBox="1"/>
            <p:nvPr/>
          </p:nvSpPr>
          <p:spPr>
            <a:xfrm>
              <a:off x="9822350" y="4317691"/>
              <a:ext cx="1845910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  <a:cs typeface="Arial" pitchFamily="34" charset="0"/>
                </a:rPr>
                <a:t>RP. 240.000</a:t>
              </a:r>
              <a:endPara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  <p:sp>
          <p:nvSpPr>
            <p:cNvPr id="68" name="Striped Right Arrow 67"/>
            <p:cNvSpPr/>
            <p:nvPr/>
          </p:nvSpPr>
          <p:spPr>
            <a:xfrm>
              <a:off x="9453093" y="4314423"/>
              <a:ext cx="321972" cy="283335"/>
            </a:xfrm>
            <a:prstGeom prst="striped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606861" y="4778062"/>
            <a:ext cx="5022761" cy="555085"/>
            <a:chOff x="6606861" y="4778062"/>
            <a:chExt cx="5022761" cy="555085"/>
          </a:xfrm>
        </p:grpSpPr>
        <p:sp>
          <p:nvSpPr>
            <p:cNvPr id="58" name="Rectangle 57"/>
            <p:cNvSpPr/>
            <p:nvPr/>
          </p:nvSpPr>
          <p:spPr>
            <a:xfrm>
              <a:off x="6606861" y="4778062"/>
              <a:ext cx="5022761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42787" y="4871482"/>
              <a:ext cx="2090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SISA</a:t>
              </a:r>
              <a:r>
                <a:rPr lang="en-US" sz="2400" b="1" dirty="0">
                  <a:solidFill>
                    <a:srgbClr val="00B0F0"/>
                  </a:solidFill>
                  <a:latin typeface="Arial Black" pitchFamily="34" charset="0"/>
                  <a:cs typeface="Arial" pitchFamily="34" charset="0"/>
                </a:rPr>
                <a:t> 6     1</a:t>
              </a:r>
              <a:endParaRPr lang="en-US" sz="2400" b="1" i="1" dirty="0">
                <a:solidFill>
                  <a:srgbClr val="00B0F0"/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062495" y="5270726"/>
            <a:ext cx="1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 Black" pitchFamily="34" charset="0"/>
                <a:cs typeface="Arial" pitchFamily="34" charset="0"/>
              </a:rPr>
              <a:t>5  </a:t>
            </a:r>
            <a:endParaRPr lang="en-US" sz="2400" b="1" i="1" dirty="0">
              <a:solidFill>
                <a:srgbClr val="00B050"/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606861" y="6156102"/>
            <a:ext cx="5022761" cy="516449"/>
            <a:chOff x="6606861" y="6156102"/>
            <a:chExt cx="5022761" cy="516449"/>
          </a:xfrm>
        </p:grpSpPr>
        <p:sp>
          <p:nvSpPr>
            <p:cNvPr id="71" name="Rectangle 70"/>
            <p:cNvSpPr/>
            <p:nvPr/>
          </p:nvSpPr>
          <p:spPr>
            <a:xfrm>
              <a:off x="6606861" y="6156102"/>
              <a:ext cx="5022761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67036" y="6210886"/>
              <a:ext cx="1601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itchFamily="34" charset="0"/>
                  <a:cs typeface="Arial" pitchFamily="34" charset="0"/>
                </a:rPr>
                <a:t>6     6</a:t>
              </a:r>
              <a:endParaRPr lang="en-US" sz="2400" b="1" i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367036" y="5657094"/>
            <a:ext cx="1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cs typeface="Arial" pitchFamily="34" charset="0"/>
              </a:rPr>
              <a:t>6     6</a:t>
            </a:r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57476" y="2440066"/>
            <a:ext cx="5741049" cy="4417933"/>
            <a:chOff x="157476" y="2440066"/>
            <a:chExt cx="5741049" cy="4417933"/>
          </a:xfrm>
        </p:grpSpPr>
        <p:pic>
          <p:nvPicPr>
            <p:cNvPr id="74" name="Picture 73" descr="LEADER SHIP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476" y="3036964"/>
              <a:ext cx="4775299" cy="3821035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30621" y="2440066"/>
              <a:ext cx="5567904" cy="70788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PASANGAN / LEADERSHIP </a:t>
              </a:r>
              <a:r>
                <a:rPr lang="en-US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sz="2000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80" name="Freeform 79"/>
          <p:cNvSpPr/>
          <p:nvPr/>
        </p:nvSpPr>
        <p:spPr>
          <a:xfrm>
            <a:off x="8142263" y="2273859"/>
            <a:ext cx="630126" cy="793191"/>
          </a:xfrm>
          <a:custGeom>
            <a:avLst/>
            <a:gdLst>
              <a:gd name="connsiteX0" fmla="*/ 0 w 334851"/>
              <a:gd name="connsiteY0" fmla="*/ 1036749 h 1120462"/>
              <a:gd name="connsiteX1" fmla="*/ 209282 w 334851"/>
              <a:gd name="connsiteY1" fmla="*/ 1036749 h 1120462"/>
              <a:gd name="connsiteX2" fmla="*/ 209282 w 334851"/>
              <a:gd name="connsiteY2" fmla="*/ 83713 h 1120462"/>
              <a:gd name="connsiteX3" fmla="*/ 167426 w 334851"/>
              <a:gd name="connsiteY3" fmla="*/ 83713 h 1120462"/>
              <a:gd name="connsiteX4" fmla="*/ 251138 w 334851"/>
              <a:gd name="connsiteY4" fmla="*/ 0 h 1120462"/>
              <a:gd name="connsiteX5" fmla="*/ 334851 w 334851"/>
              <a:gd name="connsiteY5" fmla="*/ 83713 h 1120462"/>
              <a:gd name="connsiteX6" fmla="*/ 292995 w 334851"/>
              <a:gd name="connsiteY6" fmla="*/ 83713 h 1120462"/>
              <a:gd name="connsiteX7" fmla="*/ 292995 w 334851"/>
              <a:gd name="connsiteY7" fmla="*/ 1120462 h 1120462"/>
              <a:gd name="connsiteX8" fmla="*/ 0 w 334851"/>
              <a:gd name="connsiteY8" fmla="*/ 1120462 h 1120462"/>
              <a:gd name="connsiteX9" fmla="*/ 0 w 334851"/>
              <a:gd name="connsiteY9" fmla="*/ 1036749 h 1120462"/>
              <a:gd name="connsiteX0" fmla="*/ 0 w 625364"/>
              <a:gd name="connsiteY0" fmla="*/ 1036750 h 1120462"/>
              <a:gd name="connsiteX1" fmla="*/ 499795 w 625364"/>
              <a:gd name="connsiteY1" fmla="*/ 1036749 h 1120462"/>
              <a:gd name="connsiteX2" fmla="*/ 499795 w 625364"/>
              <a:gd name="connsiteY2" fmla="*/ 83713 h 1120462"/>
              <a:gd name="connsiteX3" fmla="*/ 457939 w 625364"/>
              <a:gd name="connsiteY3" fmla="*/ 83713 h 1120462"/>
              <a:gd name="connsiteX4" fmla="*/ 541651 w 625364"/>
              <a:gd name="connsiteY4" fmla="*/ 0 h 1120462"/>
              <a:gd name="connsiteX5" fmla="*/ 625364 w 625364"/>
              <a:gd name="connsiteY5" fmla="*/ 83713 h 1120462"/>
              <a:gd name="connsiteX6" fmla="*/ 583508 w 625364"/>
              <a:gd name="connsiteY6" fmla="*/ 83713 h 1120462"/>
              <a:gd name="connsiteX7" fmla="*/ 583508 w 625364"/>
              <a:gd name="connsiteY7" fmla="*/ 1120462 h 1120462"/>
              <a:gd name="connsiteX8" fmla="*/ 290513 w 625364"/>
              <a:gd name="connsiteY8" fmla="*/ 1120462 h 1120462"/>
              <a:gd name="connsiteX9" fmla="*/ 0 w 625364"/>
              <a:gd name="connsiteY9" fmla="*/ 1036750 h 1120462"/>
              <a:gd name="connsiteX0" fmla="*/ 4762 w 630126"/>
              <a:gd name="connsiteY0" fmla="*/ 1036750 h 1120462"/>
              <a:gd name="connsiteX1" fmla="*/ 504557 w 630126"/>
              <a:gd name="connsiteY1" fmla="*/ 1036749 h 1120462"/>
              <a:gd name="connsiteX2" fmla="*/ 504557 w 630126"/>
              <a:gd name="connsiteY2" fmla="*/ 83713 h 1120462"/>
              <a:gd name="connsiteX3" fmla="*/ 462701 w 630126"/>
              <a:gd name="connsiteY3" fmla="*/ 83713 h 1120462"/>
              <a:gd name="connsiteX4" fmla="*/ 546413 w 630126"/>
              <a:gd name="connsiteY4" fmla="*/ 0 h 1120462"/>
              <a:gd name="connsiteX5" fmla="*/ 630126 w 630126"/>
              <a:gd name="connsiteY5" fmla="*/ 83713 h 1120462"/>
              <a:gd name="connsiteX6" fmla="*/ 588270 w 630126"/>
              <a:gd name="connsiteY6" fmla="*/ 83713 h 1120462"/>
              <a:gd name="connsiteX7" fmla="*/ 588270 w 630126"/>
              <a:gd name="connsiteY7" fmla="*/ 1120462 h 1120462"/>
              <a:gd name="connsiteX8" fmla="*/ 0 w 630126"/>
              <a:gd name="connsiteY8" fmla="*/ 1120462 h 1120462"/>
              <a:gd name="connsiteX9" fmla="*/ 4762 w 630126"/>
              <a:gd name="connsiteY9" fmla="*/ 1036750 h 1120462"/>
              <a:gd name="connsiteX0" fmla="*/ 0 w 677751"/>
              <a:gd name="connsiteY0" fmla="*/ 1036750 h 1120462"/>
              <a:gd name="connsiteX1" fmla="*/ 552182 w 677751"/>
              <a:gd name="connsiteY1" fmla="*/ 1036749 h 1120462"/>
              <a:gd name="connsiteX2" fmla="*/ 552182 w 677751"/>
              <a:gd name="connsiteY2" fmla="*/ 83713 h 1120462"/>
              <a:gd name="connsiteX3" fmla="*/ 510326 w 677751"/>
              <a:gd name="connsiteY3" fmla="*/ 83713 h 1120462"/>
              <a:gd name="connsiteX4" fmla="*/ 594038 w 677751"/>
              <a:gd name="connsiteY4" fmla="*/ 0 h 1120462"/>
              <a:gd name="connsiteX5" fmla="*/ 677751 w 677751"/>
              <a:gd name="connsiteY5" fmla="*/ 83713 h 1120462"/>
              <a:gd name="connsiteX6" fmla="*/ 635895 w 677751"/>
              <a:gd name="connsiteY6" fmla="*/ 83713 h 1120462"/>
              <a:gd name="connsiteX7" fmla="*/ 635895 w 677751"/>
              <a:gd name="connsiteY7" fmla="*/ 1120462 h 1120462"/>
              <a:gd name="connsiteX8" fmla="*/ 47625 w 677751"/>
              <a:gd name="connsiteY8" fmla="*/ 1120462 h 1120462"/>
              <a:gd name="connsiteX9" fmla="*/ 0 w 677751"/>
              <a:gd name="connsiteY9" fmla="*/ 1036750 h 1120462"/>
              <a:gd name="connsiteX0" fmla="*/ 0 w 630126"/>
              <a:gd name="connsiteY0" fmla="*/ 1036750 h 1120462"/>
              <a:gd name="connsiteX1" fmla="*/ 504557 w 630126"/>
              <a:gd name="connsiteY1" fmla="*/ 1036749 h 1120462"/>
              <a:gd name="connsiteX2" fmla="*/ 504557 w 630126"/>
              <a:gd name="connsiteY2" fmla="*/ 83713 h 1120462"/>
              <a:gd name="connsiteX3" fmla="*/ 462701 w 630126"/>
              <a:gd name="connsiteY3" fmla="*/ 83713 h 1120462"/>
              <a:gd name="connsiteX4" fmla="*/ 546413 w 630126"/>
              <a:gd name="connsiteY4" fmla="*/ 0 h 1120462"/>
              <a:gd name="connsiteX5" fmla="*/ 630126 w 630126"/>
              <a:gd name="connsiteY5" fmla="*/ 83713 h 1120462"/>
              <a:gd name="connsiteX6" fmla="*/ 588270 w 630126"/>
              <a:gd name="connsiteY6" fmla="*/ 83713 h 1120462"/>
              <a:gd name="connsiteX7" fmla="*/ 588270 w 630126"/>
              <a:gd name="connsiteY7" fmla="*/ 1120462 h 1120462"/>
              <a:gd name="connsiteX8" fmla="*/ 0 w 630126"/>
              <a:gd name="connsiteY8" fmla="*/ 1120462 h 1120462"/>
              <a:gd name="connsiteX9" fmla="*/ 0 w 630126"/>
              <a:gd name="connsiteY9" fmla="*/ 1036750 h 112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0126" h="1120462">
                <a:moveTo>
                  <a:pt x="0" y="1036750"/>
                </a:moveTo>
                <a:lnTo>
                  <a:pt x="504557" y="1036749"/>
                </a:lnTo>
                <a:lnTo>
                  <a:pt x="504557" y="83713"/>
                </a:lnTo>
                <a:lnTo>
                  <a:pt x="462701" y="83713"/>
                </a:lnTo>
                <a:lnTo>
                  <a:pt x="546413" y="0"/>
                </a:lnTo>
                <a:lnTo>
                  <a:pt x="630126" y="83713"/>
                </a:lnTo>
                <a:lnTo>
                  <a:pt x="588270" y="83713"/>
                </a:lnTo>
                <a:lnTo>
                  <a:pt x="588270" y="1120462"/>
                </a:lnTo>
                <a:lnTo>
                  <a:pt x="0" y="1120462"/>
                </a:lnTo>
                <a:lnTo>
                  <a:pt x="0" y="10367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5379139" y="1773534"/>
            <a:ext cx="2709784" cy="2420595"/>
            <a:chOff x="5379139" y="1773534"/>
            <a:chExt cx="2709784" cy="2420595"/>
          </a:xfrm>
        </p:grpSpPr>
        <p:sp>
          <p:nvSpPr>
            <p:cNvPr id="64" name="TextBox 63"/>
            <p:cNvSpPr txBox="1"/>
            <p:nvPr/>
          </p:nvSpPr>
          <p:spPr>
            <a:xfrm>
              <a:off x="5379139" y="3609354"/>
              <a:ext cx="1845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RP. 175.000 X 7 = </a:t>
              </a:r>
              <a:r>
                <a:rPr lang="en-US" sz="16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Rp.1.225.000</a:t>
              </a:r>
            </a:p>
          </p:txBody>
        </p:sp>
        <p:sp>
          <p:nvSpPr>
            <p:cNvPr id="82" name="Freeform 81"/>
            <p:cNvSpPr/>
            <p:nvPr/>
          </p:nvSpPr>
          <p:spPr>
            <a:xfrm rot="5400000" flipH="1">
              <a:off x="6438301" y="1982217"/>
              <a:ext cx="1859305" cy="1441939"/>
            </a:xfrm>
            <a:custGeom>
              <a:avLst/>
              <a:gdLst>
                <a:gd name="connsiteX0" fmla="*/ 0 w 236136"/>
                <a:gd name="connsiteY0" fmla="*/ 1382905 h 1441939"/>
                <a:gd name="connsiteX1" fmla="*/ 147585 w 236136"/>
                <a:gd name="connsiteY1" fmla="*/ 1382905 h 1441939"/>
                <a:gd name="connsiteX2" fmla="*/ 147585 w 236136"/>
                <a:gd name="connsiteY2" fmla="*/ 59034 h 1441939"/>
                <a:gd name="connsiteX3" fmla="*/ 118068 w 236136"/>
                <a:gd name="connsiteY3" fmla="*/ 59034 h 1441939"/>
                <a:gd name="connsiteX4" fmla="*/ 177102 w 236136"/>
                <a:gd name="connsiteY4" fmla="*/ 0 h 1441939"/>
                <a:gd name="connsiteX5" fmla="*/ 236136 w 236136"/>
                <a:gd name="connsiteY5" fmla="*/ 59034 h 1441939"/>
                <a:gd name="connsiteX6" fmla="*/ 206619 w 236136"/>
                <a:gd name="connsiteY6" fmla="*/ 59034 h 1441939"/>
                <a:gd name="connsiteX7" fmla="*/ 206619 w 236136"/>
                <a:gd name="connsiteY7" fmla="*/ 1441939 h 1441939"/>
                <a:gd name="connsiteX8" fmla="*/ 0 w 236136"/>
                <a:gd name="connsiteY8" fmla="*/ 1441939 h 1441939"/>
                <a:gd name="connsiteX9" fmla="*/ 0 w 236136"/>
                <a:gd name="connsiteY9" fmla="*/ 1382905 h 1441939"/>
                <a:gd name="connsiteX0" fmla="*/ 1622811 w 1858947"/>
                <a:gd name="connsiteY0" fmla="*/ 1382905 h 1441939"/>
                <a:gd name="connsiteX1" fmla="*/ 1770396 w 1858947"/>
                <a:gd name="connsiteY1" fmla="*/ 1382905 h 1441939"/>
                <a:gd name="connsiteX2" fmla="*/ 1770396 w 1858947"/>
                <a:gd name="connsiteY2" fmla="*/ 59034 h 1441939"/>
                <a:gd name="connsiteX3" fmla="*/ 1740879 w 1858947"/>
                <a:gd name="connsiteY3" fmla="*/ 59034 h 1441939"/>
                <a:gd name="connsiteX4" fmla="*/ 1799913 w 1858947"/>
                <a:gd name="connsiteY4" fmla="*/ 0 h 1441939"/>
                <a:gd name="connsiteX5" fmla="*/ 1858947 w 1858947"/>
                <a:gd name="connsiteY5" fmla="*/ 59034 h 1441939"/>
                <a:gd name="connsiteX6" fmla="*/ 1829430 w 1858947"/>
                <a:gd name="connsiteY6" fmla="*/ 59034 h 1441939"/>
                <a:gd name="connsiteX7" fmla="*/ 1829430 w 1858947"/>
                <a:gd name="connsiteY7" fmla="*/ 1441939 h 1441939"/>
                <a:gd name="connsiteX8" fmla="*/ 0 w 1858947"/>
                <a:gd name="connsiteY8" fmla="*/ 1431889 h 1441939"/>
                <a:gd name="connsiteX9" fmla="*/ 1622811 w 1858947"/>
                <a:gd name="connsiteY9" fmla="*/ 1382905 h 1441939"/>
                <a:gd name="connsiteX0" fmla="*/ 0 w 1889090"/>
                <a:gd name="connsiteY0" fmla="*/ 1382905 h 1441939"/>
                <a:gd name="connsiteX1" fmla="*/ 1800539 w 1889090"/>
                <a:gd name="connsiteY1" fmla="*/ 1382905 h 1441939"/>
                <a:gd name="connsiteX2" fmla="*/ 1800539 w 1889090"/>
                <a:gd name="connsiteY2" fmla="*/ 59034 h 1441939"/>
                <a:gd name="connsiteX3" fmla="*/ 1771022 w 1889090"/>
                <a:gd name="connsiteY3" fmla="*/ 59034 h 1441939"/>
                <a:gd name="connsiteX4" fmla="*/ 1830056 w 1889090"/>
                <a:gd name="connsiteY4" fmla="*/ 0 h 1441939"/>
                <a:gd name="connsiteX5" fmla="*/ 1889090 w 1889090"/>
                <a:gd name="connsiteY5" fmla="*/ 59034 h 1441939"/>
                <a:gd name="connsiteX6" fmla="*/ 1859573 w 1889090"/>
                <a:gd name="connsiteY6" fmla="*/ 59034 h 1441939"/>
                <a:gd name="connsiteX7" fmla="*/ 1859573 w 1889090"/>
                <a:gd name="connsiteY7" fmla="*/ 1441939 h 1441939"/>
                <a:gd name="connsiteX8" fmla="*/ 30143 w 1889090"/>
                <a:gd name="connsiteY8" fmla="*/ 1431889 h 1441939"/>
                <a:gd name="connsiteX9" fmla="*/ 0 w 1889090"/>
                <a:gd name="connsiteY9" fmla="*/ 1382905 h 1441939"/>
                <a:gd name="connsiteX0" fmla="*/ 0 w 1859305"/>
                <a:gd name="connsiteY0" fmla="*/ 1385884 h 1441939"/>
                <a:gd name="connsiteX1" fmla="*/ 1770754 w 1859305"/>
                <a:gd name="connsiteY1" fmla="*/ 1382905 h 1441939"/>
                <a:gd name="connsiteX2" fmla="*/ 1770754 w 1859305"/>
                <a:gd name="connsiteY2" fmla="*/ 59034 h 1441939"/>
                <a:gd name="connsiteX3" fmla="*/ 1741237 w 1859305"/>
                <a:gd name="connsiteY3" fmla="*/ 59034 h 1441939"/>
                <a:gd name="connsiteX4" fmla="*/ 1800271 w 1859305"/>
                <a:gd name="connsiteY4" fmla="*/ 0 h 1441939"/>
                <a:gd name="connsiteX5" fmla="*/ 1859305 w 1859305"/>
                <a:gd name="connsiteY5" fmla="*/ 59034 h 1441939"/>
                <a:gd name="connsiteX6" fmla="*/ 1829788 w 1859305"/>
                <a:gd name="connsiteY6" fmla="*/ 59034 h 1441939"/>
                <a:gd name="connsiteX7" fmla="*/ 1829788 w 1859305"/>
                <a:gd name="connsiteY7" fmla="*/ 1441939 h 1441939"/>
                <a:gd name="connsiteX8" fmla="*/ 358 w 1859305"/>
                <a:gd name="connsiteY8" fmla="*/ 1431889 h 1441939"/>
                <a:gd name="connsiteX9" fmla="*/ 0 w 1859305"/>
                <a:gd name="connsiteY9" fmla="*/ 1385884 h 1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9305" h="1441939">
                  <a:moveTo>
                    <a:pt x="0" y="1385884"/>
                  </a:moveTo>
                  <a:lnTo>
                    <a:pt x="1770754" y="1382905"/>
                  </a:lnTo>
                  <a:lnTo>
                    <a:pt x="1770754" y="59034"/>
                  </a:lnTo>
                  <a:lnTo>
                    <a:pt x="1741237" y="59034"/>
                  </a:lnTo>
                  <a:lnTo>
                    <a:pt x="1800271" y="0"/>
                  </a:lnTo>
                  <a:lnTo>
                    <a:pt x="1859305" y="59034"/>
                  </a:lnTo>
                  <a:lnTo>
                    <a:pt x="1829788" y="59034"/>
                  </a:lnTo>
                  <a:lnTo>
                    <a:pt x="1829788" y="1441939"/>
                  </a:lnTo>
                  <a:lnTo>
                    <a:pt x="358" y="1431889"/>
                  </a:lnTo>
                  <a:cubicBezTo>
                    <a:pt x="239" y="1416554"/>
                    <a:pt x="119" y="1401219"/>
                    <a:pt x="0" y="1385884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Freeform 82"/>
          <p:cNvSpPr/>
          <p:nvPr/>
        </p:nvSpPr>
        <p:spPr>
          <a:xfrm rot="16200000">
            <a:off x="10191997" y="4121879"/>
            <a:ext cx="2299703" cy="833100"/>
          </a:xfrm>
          <a:custGeom>
            <a:avLst/>
            <a:gdLst>
              <a:gd name="connsiteX0" fmla="*/ 0 w 236136"/>
              <a:gd name="connsiteY0" fmla="*/ 1382905 h 1441939"/>
              <a:gd name="connsiteX1" fmla="*/ 147585 w 236136"/>
              <a:gd name="connsiteY1" fmla="*/ 1382905 h 1441939"/>
              <a:gd name="connsiteX2" fmla="*/ 147585 w 236136"/>
              <a:gd name="connsiteY2" fmla="*/ 59034 h 1441939"/>
              <a:gd name="connsiteX3" fmla="*/ 118068 w 236136"/>
              <a:gd name="connsiteY3" fmla="*/ 59034 h 1441939"/>
              <a:gd name="connsiteX4" fmla="*/ 177102 w 236136"/>
              <a:gd name="connsiteY4" fmla="*/ 0 h 1441939"/>
              <a:gd name="connsiteX5" fmla="*/ 236136 w 236136"/>
              <a:gd name="connsiteY5" fmla="*/ 59034 h 1441939"/>
              <a:gd name="connsiteX6" fmla="*/ 206619 w 236136"/>
              <a:gd name="connsiteY6" fmla="*/ 59034 h 1441939"/>
              <a:gd name="connsiteX7" fmla="*/ 206619 w 236136"/>
              <a:gd name="connsiteY7" fmla="*/ 1441939 h 1441939"/>
              <a:gd name="connsiteX8" fmla="*/ 0 w 236136"/>
              <a:gd name="connsiteY8" fmla="*/ 1441939 h 1441939"/>
              <a:gd name="connsiteX9" fmla="*/ 0 w 236136"/>
              <a:gd name="connsiteY9" fmla="*/ 1382905 h 1441939"/>
              <a:gd name="connsiteX0" fmla="*/ 1622811 w 1858947"/>
              <a:gd name="connsiteY0" fmla="*/ 1382905 h 1441939"/>
              <a:gd name="connsiteX1" fmla="*/ 1770396 w 1858947"/>
              <a:gd name="connsiteY1" fmla="*/ 1382905 h 1441939"/>
              <a:gd name="connsiteX2" fmla="*/ 1770396 w 1858947"/>
              <a:gd name="connsiteY2" fmla="*/ 59034 h 1441939"/>
              <a:gd name="connsiteX3" fmla="*/ 1740879 w 1858947"/>
              <a:gd name="connsiteY3" fmla="*/ 59034 h 1441939"/>
              <a:gd name="connsiteX4" fmla="*/ 1799913 w 1858947"/>
              <a:gd name="connsiteY4" fmla="*/ 0 h 1441939"/>
              <a:gd name="connsiteX5" fmla="*/ 1858947 w 1858947"/>
              <a:gd name="connsiteY5" fmla="*/ 59034 h 1441939"/>
              <a:gd name="connsiteX6" fmla="*/ 1829430 w 1858947"/>
              <a:gd name="connsiteY6" fmla="*/ 59034 h 1441939"/>
              <a:gd name="connsiteX7" fmla="*/ 1829430 w 1858947"/>
              <a:gd name="connsiteY7" fmla="*/ 1441939 h 1441939"/>
              <a:gd name="connsiteX8" fmla="*/ 0 w 1858947"/>
              <a:gd name="connsiteY8" fmla="*/ 1431889 h 1441939"/>
              <a:gd name="connsiteX9" fmla="*/ 1622811 w 1858947"/>
              <a:gd name="connsiteY9" fmla="*/ 1382905 h 1441939"/>
              <a:gd name="connsiteX0" fmla="*/ 0 w 1889090"/>
              <a:gd name="connsiteY0" fmla="*/ 1382905 h 1441939"/>
              <a:gd name="connsiteX1" fmla="*/ 1800539 w 1889090"/>
              <a:gd name="connsiteY1" fmla="*/ 1382905 h 1441939"/>
              <a:gd name="connsiteX2" fmla="*/ 1800539 w 1889090"/>
              <a:gd name="connsiteY2" fmla="*/ 59034 h 1441939"/>
              <a:gd name="connsiteX3" fmla="*/ 1771022 w 1889090"/>
              <a:gd name="connsiteY3" fmla="*/ 59034 h 1441939"/>
              <a:gd name="connsiteX4" fmla="*/ 1830056 w 1889090"/>
              <a:gd name="connsiteY4" fmla="*/ 0 h 1441939"/>
              <a:gd name="connsiteX5" fmla="*/ 1889090 w 1889090"/>
              <a:gd name="connsiteY5" fmla="*/ 59034 h 1441939"/>
              <a:gd name="connsiteX6" fmla="*/ 1859573 w 1889090"/>
              <a:gd name="connsiteY6" fmla="*/ 59034 h 1441939"/>
              <a:gd name="connsiteX7" fmla="*/ 1859573 w 1889090"/>
              <a:gd name="connsiteY7" fmla="*/ 1441939 h 1441939"/>
              <a:gd name="connsiteX8" fmla="*/ 30143 w 1889090"/>
              <a:gd name="connsiteY8" fmla="*/ 1431889 h 1441939"/>
              <a:gd name="connsiteX9" fmla="*/ 0 w 1889090"/>
              <a:gd name="connsiteY9" fmla="*/ 1382905 h 1441939"/>
              <a:gd name="connsiteX0" fmla="*/ 0 w 1859305"/>
              <a:gd name="connsiteY0" fmla="*/ 1385884 h 1441939"/>
              <a:gd name="connsiteX1" fmla="*/ 1770754 w 1859305"/>
              <a:gd name="connsiteY1" fmla="*/ 1382905 h 1441939"/>
              <a:gd name="connsiteX2" fmla="*/ 1770754 w 1859305"/>
              <a:gd name="connsiteY2" fmla="*/ 59034 h 1441939"/>
              <a:gd name="connsiteX3" fmla="*/ 1741237 w 1859305"/>
              <a:gd name="connsiteY3" fmla="*/ 59034 h 1441939"/>
              <a:gd name="connsiteX4" fmla="*/ 1800271 w 1859305"/>
              <a:gd name="connsiteY4" fmla="*/ 0 h 1441939"/>
              <a:gd name="connsiteX5" fmla="*/ 1859305 w 1859305"/>
              <a:gd name="connsiteY5" fmla="*/ 59034 h 1441939"/>
              <a:gd name="connsiteX6" fmla="*/ 1829788 w 1859305"/>
              <a:gd name="connsiteY6" fmla="*/ 59034 h 1441939"/>
              <a:gd name="connsiteX7" fmla="*/ 1829788 w 1859305"/>
              <a:gd name="connsiteY7" fmla="*/ 1441939 h 1441939"/>
              <a:gd name="connsiteX8" fmla="*/ 358 w 1859305"/>
              <a:gd name="connsiteY8" fmla="*/ 1431889 h 1441939"/>
              <a:gd name="connsiteX9" fmla="*/ 0 w 1859305"/>
              <a:gd name="connsiteY9" fmla="*/ 1385884 h 144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9305" h="1441939">
                <a:moveTo>
                  <a:pt x="0" y="1385884"/>
                </a:moveTo>
                <a:lnTo>
                  <a:pt x="1770754" y="1382905"/>
                </a:lnTo>
                <a:lnTo>
                  <a:pt x="1770754" y="59034"/>
                </a:lnTo>
                <a:lnTo>
                  <a:pt x="1741237" y="59034"/>
                </a:lnTo>
                <a:lnTo>
                  <a:pt x="1800271" y="0"/>
                </a:lnTo>
                <a:lnTo>
                  <a:pt x="1859305" y="59034"/>
                </a:lnTo>
                <a:lnTo>
                  <a:pt x="1829788" y="59034"/>
                </a:lnTo>
                <a:lnTo>
                  <a:pt x="1829788" y="1441939"/>
                </a:lnTo>
                <a:lnTo>
                  <a:pt x="358" y="1431889"/>
                </a:lnTo>
                <a:cubicBezTo>
                  <a:pt x="239" y="1416554"/>
                  <a:pt x="119" y="1401219"/>
                  <a:pt x="0" y="138588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9453093" y="6273851"/>
            <a:ext cx="2215167" cy="341822"/>
            <a:chOff x="9453093" y="6273851"/>
            <a:chExt cx="2215167" cy="341822"/>
          </a:xfrm>
        </p:grpSpPr>
        <p:sp>
          <p:nvSpPr>
            <p:cNvPr id="84" name="TextBox 83"/>
            <p:cNvSpPr txBox="1"/>
            <p:nvPr/>
          </p:nvSpPr>
          <p:spPr>
            <a:xfrm>
              <a:off x="9822350" y="6277119"/>
              <a:ext cx="1845910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  <a:cs typeface="Arial" pitchFamily="34" charset="0"/>
                </a:rPr>
                <a:t>RP. 720.000</a:t>
              </a:r>
              <a:endPara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  <p:sp>
          <p:nvSpPr>
            <p:cNvPr id="85" name="Striped Right Arrow 84"/>
            <p:cNvSpPr/>
            <p:nvPr/>
          </p:nvSpPr>
          <p:spPr>
            <a:xfrm>
              <a:off x="9453093" y="6273851"/>
              <a:ext cx="321972" cy="283335"/>
            </a:xfrm>
            <a:prstGeom prst="striped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156877" y="1917032"/>
            <a:ext cx="2503695" cy="1508748"/>
            <a:chOff x="9156877" y="1917032"/>
            <a:chExt cx="2503695" cy="1508748"/>
          </a:xfrm>
        </p:grpSpPr>
        <p:sp>
          <p:nvSpPr>
            <p:cNvPr id="79" name="Bent-Up Arrow 78"/>
            <p:cNvSpPr/>
            <p:nvPr/>
          </p:nvSpPr>
          <p:spPr>
            <a:xfrm flipH="1">
              <a:off x="9156877" y="2305318"/>
              <a:ext cx="334851" cy="112046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14662" y="1917032"/>
              <a:ext cx="1845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RP. 175.000 X 7 = </a:t>
              </a:r>
              <a:r>
                <a:rPr lang="en-US" sz="16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Rp.525.000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allAtOnce"/>
      <p:bldP spid="65" grpId="0"/>
      <p:bldP spid="66" grpId="0" build="allAtOnce"/>
      <p:bldP spid="67" grpId="0"/>
      <p:bldP spid="70" grpId="0" build="allAtOnce"/>
      <p:bldP spid="73" grpId="0" build="allAtOnce"/>
      <p:bldP spid="80" grpId="0" animBg="1"/>
      <p:bldP spid="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79105" y="2403794"/>
            <a:ext cx="11691222" cy="31239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i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KESIMPULAN</a:t>
            </a:r>
          </a:p>
          <a:p>
            <a:pPr algn="ctr">
              <a:spcAft>
                <a:spcPts val="600"/>
              </a:spcAft>
            </a:pPr>
            <a:r>
              <a:rPr lang="en-US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BUKAN KITA MENGAJAK ORANG SEBANYAK – BANYAKNYA, MINIMAL KITA  AJAK 2 ORANG SAJA, 2 ORANG INI KITA BANTU BERKEMBANG TERUS, MAKA BONUS TIAP HARI MASUK REKENING KITA</a:t>
            </a: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65458" y="1284677"/>
            <a:ext cx="1169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PERBANDINGAN JOIN 1,3 &amp; 7</a:t>
            </a:r>
            <a:endParaRPr lang="en-US" sz="36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9082" y="3495613"/>
            <a:ext cx="279164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Rp.960.000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/ MINGGU</a:t>
            </a:r>
          </a:p>
        </p:txBody>
      </p:sp>
      <p:pic>
        <p:nvPicPr>
          <p:cNvPr id="25" name="Picture 24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48" y="2745290"/>
            <a:ext cx="2394459" cy="3218781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205750" y="2210938"/>
            <a:ext cx="1501254" cy="900752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15631" y="3400080"/>
            <a:ext cx="213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15631" y="4041525"/>
            <a:ext cx="213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15631" y="4669322"/>
            <a:ext cx="213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040" y="5433596"/>
            <a:ext cx="213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8   8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15631" y="5228880"/>
            <a:ext cx="213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-19949" y="2016983"/>
            <a:ext cx="5233392" cy="4417933"/>
            <a:chOff x="157476" y="2440066"/>
            <a:chExt cx="5233392" cy="4417933"/>
          </a:xfrm>
        </p:grpSpPr>
        <p:pic>
          <p:nvPicPr>
            <p:cNvPr id="60" name="Picture 59" descr="LEADER SHIP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476" y="3036964"/>
              <a:ext cx="4775299" cy="382103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330621" y="2440066"/>
              <a:ext cx="5060247" cy="70788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PASANGAN / LEADERSHIP </a:t>
              </a:r>
              <a:r>
                <a:rPr lang="en-US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sz="2000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allAtOnce" animBg="1"/>
      <p:bldP spid="24" grpId="0" build="allAtOnce" animBg="1"/>
      <p:bldP spid="26" grpId="0" build="allAtOnce"/>
      <p:bldP spid="29" grpId="0" build="allAtOnce"/>
      <p:bldP spid="31" grpId="0" build="allAtOnce"/>
      <p:bldP spid="35" grpId="0" build="allAtOnce"/>
      <p:bldP spid="52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44" name="Picture 43" descr="3 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14" y="2056349"/>
            <a:ext cx="3507817" cy="4351267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841244" y="1692316"/>
            <a:ext cx="3257832" cy="1733265"/>
            <a:chOff x="5841244" y="1692316"/>
            <a:chExt cx="3257832" cy="1733265"/>
          </a:xfrm>
        </p:grpSpPr>
        <p:sp>
          <p:nvSpPr>
            <p:cNvPr id="37" name="Oval 36"/>
            <p:cNvSpPr/>
            <p:nvPr/>
          </p:nvSpPr>
          <p:spPr>
            <a:xfrm>
              <a:off x="6878474" y="1692316"/>
              <a:ext cx="1183374" cy="90075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5841244" y="2524829"/>
              <a:ext cx="1183374" cy="90075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915702" y="2524829"/>
              <a:ext cx="1183374" cy="90075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42" name="Minus 41"/>
            <p:cNvSpPr/>
            <p:nvPr/>
          </p:nvSpPr>
          <p:spPr>
            <a:xfrm rot="18868941">
              <a:off x="6739115" y="2459516"/>
              <a:ext cx="382505" cy="141668"/>
            </a:xfrm>
            <a:prstGeom prst="mathMinu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 rot="13825425">
              <a:off x="7861498" y="2459516"/>
              <a:ext cx="382505" cy="141668"/>
            </a:xfrm>
            <a:prstGeom prst="mathMinu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578985" y="3768562"/>
            <a:ext cx="41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2              2                      2               2                     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78985" y="4546485"/>
            <a:ext cx="41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2              2                      2               2         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61544" y="5679119"/>
            <a:ext cx="213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8   8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71732" y="1543847"/>
            <a:ext cx="213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960.000</a:t>
            </a:r>
          </a:p>
        </p:txBody>
      </p:sp>
      <p:grpSp>
        <p:nvGrpSpPr>
          <p:cNvPr id="11" name="Group 61"/>
          <p:cNvGrpSpPr/>
          <p:nvPr/>
        </p:nvGrpSpPr>
        <p:grpSpPr>
          <a:xfrm>
            <a:off x="5246898" y="2171646"/>
            <a:ext cx="4934339" cy="427405"/>
            <a:chOff x="5001234" y="2581086"/>
            <a:chExt cx="4934339" cy="427405"/>
          </a:xfrm>
        </p:grpSpPr>
        <p:sp>
          <p:nvSpPr>
            <p:cNvPr id="54" name="TextBox 53"/>
            <p:cNvSpPr txBox="1"/>
            <p:nvPr/>
          </p:nvSpPr>
          <p:spPr>
            <a:xfrm>
              <a:off x="7799025" y="2581086"/>
              <a:ext cx="213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0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480.000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01234" y="2608381"/>
              <a:ext cx="213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0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480.000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5601735" y="5174152"/>
            <a:ext cx="3869812" cy="646331"/>
            <a:chOff x="5356071" y="5583592"/>
            <a:chExt cx="3869812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5356071" y="5583592"/>
              <a:ext cx="2136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4  4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89335" y="5583592"/>
              <a:ext cx="2136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4  4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898343" y="5644302"/>
            <a:ext cx="3143534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Rp.1.920.000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/ MINGGU</a:t>
            </a:r>
          </a:p>
        </p:txBody>
      </p:sp>
      <p:grpSp>
        <p:nvGrpSpPr>
          <p:cNvPr id="13" name="Group 62"/>
          <p:cNvGrpSpPr/>
          <p:nvPr/>
        </p:nvGrpSpPr>
        <p:grpSpPr>
          <a:xfrm>
            <a:off x="9703566" y="1583131"/>
            <a:ext cx="2101752" cy="973316"/>
            <a:chOff x="9457902" y="1992571"/>
            <a:chExt cx="2101752" cy="973316"/>
          </a:xfrm>
        </p:grpSpPr>
        <p:sp>
          <p:nvSpPr>
            <p:cNvPr id="57" name="TextBox 56"/>
            <p:cNvSpPr txBox="1"/>
            <p:nvPr/>
          </p:nvSpPr>
          <p:spPr>
            <a:xfrm>
              <a:off x="9457902" y="1992571"/>
              <a:ext cx="1705967" cy="400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i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000" b="1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. 960.000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457902" y="2565777"/>
              <a:ext cx="1705967" cy="400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i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000" b="1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. 960.000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70525" y="2088105"/>
              <a:ext cx="589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44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+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19949" y="2016983"/>
            <a:ext cx="5233392" cy="4417933"/>
            <a:chOff x="157476" y="2440066"/>
            <a:chExt cx="5233392" cy="4417933"/>
          </a:xfrm>
        </p:grpSpPr>
        <p:pic>
          <p:nvPicPr>
            <p:cNvPr id="63" name="Picture 62" descr="LEADER SHIP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476" y="3036964"/>
              <a:ext cx="4775299" cy="382103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30621" y="2440066"/>
              <a:ext cx="5060247" cy="70788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PASANGAN / LEADERSHIP </a:t>
              </a:r>
              <a:r>
                <a:rPr lang="en-US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sz="2000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  <p:bldP spid="46" grpId="0" build="allAtOnce"/>
      <p:bldP spid="47" grpId="0" build="allAtOnce"/>
      <p:bldP spid="49" grpId="0" build="allAtOnce"/>
      <p:bldP spid="51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100" name="Picture 99" descr="7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93" y="1969134"/>
            <a:ext cx="4596593" cy="4587779"/>
          </a:xfrm>
          <a:prstGeom prst="rect">
            <a:avLst/>
          </a:prstGeom>
        </p:spPr>
      </p:pic>
      <p:pic>
        <p:nvPicPr>
          <p:cNvPr id="53" name="Picture 52" descr="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82" y="1266372"/>
            <a:ext cx="4470282" cy="241231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090630" y="3957850"/>
            <a:ext cx="52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2           2        2      2           2       2         2          2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83206" y="5950423"/>
            <a:ext cx="125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8   8</a:t>
            </a:r>
          </a:p>
        </p:txBody>
      </p:sp>
      <p:grpSp>
        <p:nvGrpSpPr>
          <p:cNvPr id="11" name="Group 105"/>
          <p:cNvGrpSpPr/>
          <p:nvPr/>
        </p:nvGrpSpPr>
        <p:grpSpPr>
          <a:xfrm>
            <a:off x="6073273" y="5322626"/>
            <a:ext cx="3370993" cy="646331"/>
            <a:chOff x="1228301" y="5322626"/>
            <a:chExt cx="3370993" cy="646331"/>
          </a:xfrm>
        </p:grpSpPr>
        <p:sp>
          <p:nvSpPr>
            <p:cNvPr id="60" name="TextBox 59"/>
            <p:cNvSpPr txBox="1"/>
            <p:nvPr/>
          </p:nvSpPr>
          <p:spPr>
            <a:xfrm>
              <a:off x="3343701" y="5322626"/>
              <a:ext cx="1255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4   4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28301" y="5322626"/>
              <a:ext cx="1255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4   4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290432" y="1378422"/>
            <a:ext cx="167867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960.000</a:t>
            </a:r>
          </a:p>
        </p:txBody>
      </p:sp>
      <p:grpSp>
        <p:nvGrpSpPr>
          <p:cNvPr id="12" name="Group 106"/>
          <p:cNvGrpSpPr/>
          <p:nvPr/>
        </p:nvGrpSpPr>
        <p:grpSpPr>
          <a:xfrm>
            <a:off x="5718431" y="1801502"/>
            <a:ext cx="4885898" cy="369333"/>
            <a:chOff x="873459" y="1801502"/>
            <a:chExt cx="4885898" cy="369333"/>
          </a:xfrm>
        </p:grpSpPr>
        <p:sp>
          <p:nvSpPr>
            <p:cNvPr id="67" name="TextBox 66"/>
            <p:cNvSpPr txBox="1"/>
            <p:nvPr/>
          </p:nvSpPr>
          <p:spPr>
            <a:xfrm>
              <a:off x="3316408" y="1801503"/>
              <a:ext cx="2442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480.000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3459" y="1801502"/>
              <a:ext cx="2442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480.000</a:t>
              </a:r>
            </a:p>
          </p:txBody>
        </p:sp>
      </p:grpSp>
      <p:grpSp>
        <p:nvGrpSpPr>
          <p:cNvPr id="13" name="Group 104"/>
          <p:cNvGrpSpPr/>
          <p:nvPr/>
        </p:nvGrpSpPr>
        <p:grpSpPr>
          <a:xfrm>
            <a:off x="4844972" y="2688607"/>
            <a:ext cx="6441744" cy="365849"/>
            <a:chOff x="0" y="2688607"/>
            <a:chExt cx="6441744" cy="365849"/>
          </a:xfrm>
        </p:grpSpPr>
        <p:sp>
          <p:nvSpPr>
            <p:cNvPr id="69" name="TextBox 68"/>
            <p:cNvSpPr txBox="1"/>
            <p:nvPr/>
          </p:nvSpPr>
          <p:spPr>
            <a:xfrm>
              <a:off x="0" y="2688607"/>
              <a:ext cx="2442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240.000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0436" y="2715902"/>
              <a:ext cx="2442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240.000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70496" y="2702255"/>
              <a:ext cx="2442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240.000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795" y="2702255"/>
              <a:ext cx="2442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16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240.000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888423" y="1255593"/>
            <a:ext cx="244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960.000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290432" y="2281449"/>
            <a:ext cx="167867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960.000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290432" y="3182201"/>
            <a:ext cx="167867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0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960.000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847712" y="1624082"/>
            <a:ext cx="589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47712" y="2552130"/>
            <a:ext cx="589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+</a:t>
            </a:r>
          </a:p>
        </p:txBody>
      </p:sp>
      <p:grpSp>
        <p:nvGrpSpPr>
          <p:cNvPr id="14" name="Group 103"/>
          <p:cNvGrpSpPr/>
          <p:nvPr/>
        </p:nvGrpSpPr>
        <p:grpSpPr>
          <a:xfrm>
            <a:off x="5363589" y="4831305"/>
            <a:ext cx="4531054" cy="584775"/>
            <a:chOff x="518617" y="4831305"/>
            <a:chExt cx="4531054" cy="584775"/>
          </a:xfrm>
        </p:grpSpPr>
        <p:sp>
          <p:nvSpPr>
            <p:cNvPr id="63" name="TextBox 62"/>
            <p:cNvSpPr txBox="1"/>
            <p:nvPr/>
          </p:nvSpPr>
          <p:spPr>
            <a:xfrm>
              <a:off x="518617" y="4831305"/>
              <a:ext cx="1050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2   2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74211" y="4831305"/>
              <a:ext cx="1050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2   2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25087" y="4831305"/>
              <a:ext cx="1050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2   2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998795" y="4831305"/>
              <a:ext cx="1050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2   2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19949" y="1989687"/>
            <a:ext cx="5233392" cy="4417933"/>
            <a:chOff x="157476" y="2440066"/>
            <a:chExt cx="5233392" cy="4417933"/>
          </a:xfrm>
        </p:grpSpPr>
        <p:pic>
          <p:nvPicPr>
            <p:cNvPr id="55" name="Picture 54" descr="LEADER SHIP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476" y="3036964"/>
              <a:ext cx="4775299" cy="3821035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330621" y="2440066"/>
              <a:ext cx="5060247" cy="70788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PASANGAN / LEADERSHIP </a:t>
              </a:r>
              <a:r>
                <a:rPr lang="en-US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sz="2000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 rot="20357897">
            <a:off x="5542134" y="3703209"/>
            <a:ext cx="4078186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Rp.2.880.000 / MINGGU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280478" y="4804012"/>
            <a:ext cx="2688610" cy="18928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itchFamily="34" charset="0"/>
                <a:cs typeface="Arial" pitchFamily="34" charset="0"/>
              </a:rPr>
              <a:t>CATATAN :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SEBURUK-BURUKNYA SISTEM HANYA MENGHASILKAN 2 LOT PER MINGGU, KITA MASIH DIBAYAR MAHAL, 1/3/7 MANA BAGUS??</a:t>
            </a: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allAtOnce"/>
      <p:bldP spid="62" grpId="0" build="allAtOnce"/>
      <p:bldP spid="66" grpId="0" build="allAtOnce" animBg="1"/>
      <p:bldP spid="73" grpId="0" build="allAtOnce"/>
      <p:bldP spid="94" grpId="0" build="allAtOnce" animBg="1"/>
      <p:bldP spid="95" grpId="0" build="allAtOnce" animBg="1"/>
      <p:bldP spid="97" grpId="0" build="allAtOnce"/>
      <p:bldP spid="98" grpId="0" build="allAtOnce"/>
      <p:bldP spid="51" grpId="0" build="allAtOnce" animBg="1"/>
      <p:bldP spid="51" grpId="2" build="allAtOnce" animBg="1"/>
      <p:bldP spid="96" grpId="0" build="allAtOnce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59308" y="2565343"/>
            <a:ext cx="8280100" cy="3417831"/>
            <a:chOff x="259308" y="2565343"/>
            <a:chExt cx="8280100" cy="3417831"/>
          </a:xfrm>
        </p:grpSpPr>
        <p:pic>
          <p:nvPicPr>
            <p:cNvPr id="44" name="Picture 43" descr="GARIS 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5142" y="2565343"/>
              <a:ext cx="4744266" cy="341783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694828" y="4708476"/>
              <a:ext cx="1295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8    8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59308" y="4381859"/>
              <a:ext cx="1624083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960 RB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924333" y="3261813"/>
            <a:ext cx="1733268" cy="116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MENGAJAK 2 ORANG SAJA SUDAH </a:t>
            </a:r>
            <a:r>
              <a:rPr 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SUDAH</a:t>
            </a:r>
            <a:r>
              <a:rPr 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MENUTUP 1 BULAN GAJI UMR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8365" y="1282889"/>
            <a:ext cx="3780430" cy="7962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kern="10" spc="-150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  <a:cs typeface="Arial" panose="020B0604020202020204" pitchFamily="34" charset="0"/>
              </a:rPr>
              <a:t>DUPLIKASI</a:t>
            </a:r>
            <a:endParaRPr lang="en-US" sz="4400" b="1" spc="-150" dirty="0">
              <a:ln w="11430"/>
              <a:solidFill>
                <a:srgbClr val="FFC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54641" y="4230805"/>
            <a:ext cx="162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10   10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2942" y="4708476"/>
            <a:ext cx="1295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8    8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32059" y="5158854"/>
            <a:ext cx="1295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7   7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3065" y="5964072"/>
            <a:ext cx="221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SISA 1   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59308" y="3034850"/>
            <a:ext cx="5907560" cy="1347852"/>
            <a:chOff x="259308" y="3034850"/>
            <a:chExt cx="5907560" cy="1347852"/>
          </a:xfrm>
        </p:grpSpPr>
        <p:pic>
          <p:nvPicPr>
            <p:cNvPr id="46" name="Picture 45" descr="7 PB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3292" y="3034850"/>
              <a:ext cx="753576" cy="119575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259308" y="4013370"/>
              <a:ext cx="1624083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1,2 JT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287905" y="5445454"/>
            <a:ext cx="4558352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ARTINYA BUKAN BALIK MODAL TAPI LEBIH DARI BALIK MODAL (PRODUK), JADI MAU ANDA JOIN 7/15/31 MENGAJAK 4 ORANG SAJA DENGAN UNIT YANG SAMA ANDA BALIK MODAL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2033518" y="1992572"/>
            <a:ext cx="2374709" cy="8734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 Black" pitchFamily="34" charset="0"/>
              </a:rPr>
              <a:t>MODAL 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  <a:latin typeface="Arial Black" pitchFamily="34" charset="0"/>
              </a:rPr>
              <a:t>Rp</a:t>
            </a:r>
            <a:r>
              <a:rPr lang="en-US" sz="2000" dirty="0">
                <a:solidFill>
                  <a:srgbClr val="FF0000"/>
                </a:solidFill>
                <a:latin typeface="Arial Black" pitchFamily="34" charset="0"/>
              </a:rPr>
              <a:t>. 7.775.000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SEKALI SEUMUR HIDUP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00252" y="2415651"/>
            <a:ext cx="8007500" cy="1889739"/>
            <a:chOff x="300252" y="2415651"/>
            <a:chExt cx="8007500" cy="1889739"/>
          </a:xfrm>
        </p:grpSpPr>
        <p:pic>
          <p:nvPicPr>
            <p:cNvPr id="47" name="Picture 46" descr="7 PC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507" y="3166281"/>
              <a:ext cx="733245" cy="1139109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300252" y="2415651"/>
              <a:ext cx="1624084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1,2 JT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00251" y="2784142"/>
            <a:ext cx="1624084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1,2 JT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77419" y="3084391"/>
            <a:ext cx="1733266" cy="652733"/>
            <a:chOff x="136475" y="3152631"/>
            <a:chExt cx="1733266" cy="652733"/>
          </a:xfrm>
        </p:grpSpPr>
        <p:sp>
          <p:nvSpPr>
            <p:cNvPr id="50" name="Minus 49"/>
            <p:cNvSpPr/>
            <p:nvPr/>
          </p:nvSpPr>
          <p:spPr>
            <a:xfrm>
              <a:off x="136475" y="3152631"/>
              <a:ext cx="1392071" cy="245660"/>
            </a:xfrm>
            <a:prstGeom prst="mathMin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45657" y="3343699"/>
              <a:ext cx="1624084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b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. 3.6 JT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59308" y="3220872"/>
            <a:ext cx="6722140" cy="1885161"/>
            <a:chOff x="259308" y="3220872"/>
            <a:chExt cx="6722140" cy="1885161"/>
          </a:xfrm>
        </p:grpSpPr>
        <p:pic>
          <p:nvPicPr>
            <p:cNvPr id="48" name="Picture 47" descr="7 PD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008" y="3220872"/>
              <a:ext cx="712440" cy="984473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259308" y="4736701"/>
              <a:ext cx="1624083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1,2 JT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59308" y="5091543"/>
            <a:ext cx="162408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960 RB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259308" y="5460032"/>
            <a:ext cx="6767905" cy="535941"/>
            <a:chOff x="259308" y="5460032"/>
            <a:chExt cx="6767905" cy="535941"/>
          </a:xfrm>
        </p:grpSpPr>
        <p:sp>
          <p:nvSpPr>
            <p:cNvPr id="59" name="TextBox 58"/>
            <p:cNvSpPr txBox="1"/>
            <p:nvPr/>
          </p:nvSpPr>
          <p:spPr>
            <a:xfrm>
              <a:off x="5732059" y="5472753"/>
              <a:ext cx="1295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6   6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9308" y="5460032"/>
              <a:ext cx="1624083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 err="1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. 720 RB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50126" y="5773002"/>
            <a:ext cx="1733265" cy="653663"/>
            <a:chOff x="1678675" y="5827593"/>
            <a:chExt cx="1733265" cy="653663"/>
          </a:xfrm>
        </p:grpSpPr>
        <p:sp>
          <p:nvSpPr>
            <p:cNvPr id="74" name="Minus 73"/>
            <p:cNvSpPr/>
            <p:nvPr/>
          </p:nvSpPr>
          <p:spPr>
            <a:xfrm>
              <a:off x="1678675" y="5827593"/>
              <a:ext cx="1392071" cy="245660"/>
            </a:xfrm>
            <a:prstGeom prst="mathMin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87857" y="6019591"/>
              <a:ext cx="1624083" cy="46166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</a:t>
              </a: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 8,6 JT</a:t>
              </a:r>
            </a:p>
          </p:txBody>
        </p:sp>
      </p:grpSp>
      <p:pic>
        <p:nvPicPr>
          <p:cNvPr id="43" name="Picture 42" descr="7 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607" y="1337481"/>
            <a:ext cx="4939426" cy="5508304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300251" y="1355164"/>
            <a:ext cx="11660986" cy="2896870"/>
            <a:chOff x="300251" y="1355164"/>
            <a:chExt cx="11660986" cy="2896870"/>
          </a:xfrm>
        </p:grpSpPr>
        <p:grpSp>
          <p:nvGrpSpPr>
            <p:cNvPr id="80" name="Group 79"/>
            <p:cNvGrpSpPr/>
            <p:nvPr/>
          </p:nvGrpSpPr>
          <p:grpSpPr>
            <a:xfrm>
              <a:off x="300251" y="2047162"/>
              <a:ext cx="4192632" cy="2204872"/>
              <a:chOff x="300251" y="2047162"/>
              <a:chExt cx="4192632" cy="2204872"/>
            </a:xfrm>
          </p:grpSpPr>
          <p:pic>
            <p:nvPicPr>
              <p:cNvPr id="45" name="Picture 44" descr="7 PA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71802" y="3103090"/>
                <a:ext cx="721081" cy="1148944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300251" y="2047162"/>
                <a:ext cx="1624084" cy="36933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i="1" dirty="0" err="1">
                    <a:solidFill>
                      <a:srgbClr val="FFFF00"/>
                    </a:solidFill>
                    <a:latin typeface="Arial" pitchFamily="34" charset="0"/>
                    <a:cs typeface="Arial" pitchFamily="34" charset="0"/>
                  </a:rPr>
                  <a:t>Rp</a:t>
                </a:r>
                <a:r>
                  <a:rPr lang="en-US" b="1" i="1" dirty="0">
                    <a:solidFill>
                      <a:srgbClr val="FFFF00"/>
                    </a:solidFill>
                    <a:latin typeface="Arial" pitchFamily="34" charset="0"/>
                    <a:cs typeface="Arial" pitchFamily="34" charset="0"/>
                  </a:rPr>
                  <a:t>. 1,2 JT</a:t>
                </a:r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7889879" y="1355164"/>
              <a:ext cx="3997321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SPONSOR </a:t>
              </a:r>
              <a:r>
                <a:rPr lang="en-US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sz="2000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65660" y="1760755"/>
              <a:ext cx="4095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RP. 175.000 / UNIT</a:t>
              </a:r>
              <a:endPara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590541" y="2221701"/>
            <a:ext cx="3573034" cy="3305641"/>
            <a:chOff x="266916" y="2440066"/>
            <a:chExt cx="4775299" cy="4417933"/>
          </a:xfrm>
        </p:grpSpPr>
        <p:pic>
          <p:nvPicPr>
            <p:cNvPr id="103" name="Picture 102" descr="LEADER SHIP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916" y="3036963"/>
              <a:ext cx="4775299" cy="382103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21821" y="2440066"/>
              <a:ext cx="4251025" cy="8638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itchFamily="34" charset="0"/>
                </a:rPr>
                <a:t>BONUS PASANGAN / LEADERSHIP </a:t>
              </a:r>
              <a:r>
                <a:rPr lang="en-US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(HARIAN</a:t>
              </a:r>
              <a:r>
                <a:rPr lang="en-US" i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allAtOnce" animBg="1"/>
      <p:bldP spid="52" grpId="0" build="allAtOnce"/>
      <p:bldP spid="55" grpId="0" build="allAtOnce"/>
      <p:bldP spid="58" grpId="0" build="allAtOnce"/>
      <p:bldP spid="61" grpId="0" build="allAtOnce"/>
      <p:bldP spid="75" grpId="0" build="allAtOnce" animBg="1"/>
      <p:bldP spid="76" grpId="0" build="allAtOnce" animBg="1"/>
      <p:bldP spid="78" grpId="0" uiExpand="1" build="allAtOnce" animBg="1"/>
      <p:bldP spid="85" grpId="0" build="allAtOnce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27547" y="1815151"/>
            <a:ext cx="2838734" cy="9541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SPONSOR &amp; LEADERSHIP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446361" y="1214649"/>
            <a:ext cx="72992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kern="10" spc="-150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Black" pitchFamily="34" charset="0"/>
                <a:cs typeface="Arial" panose="020B0604020202020204" pitchFamily="34" charset="0"/>
              </a:rPr>
              <a:t>UNILEVEL </a:t>
            </a:r>
            <a:r>
              <a:rPr lang="en-US" sz="2400" i="1" kern="10" spc="-150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(BULANAN)</a:t>
            </a:r>
            <a:endParaRPr lang="en-US" sz="2400" i="1" spc="-150" dirty="0">
              <a:ln w="11430"/>
              <a:solidFill>
                <a:srgbClr val="FFC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1196" y="4776715"/>
            <a:ext cx="2402004" cy="16927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BONUS BULANAN AKAN DITRANSFER TANGGAL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  <a:cs typeface="Arial" pitchFamily="34" charset="0"/>
              </a:rPr>
              <a:t>20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TIAP BULANNYA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16955" y="1473956"/>
            <a:ext cx="2538483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ARTINYA PINCANG PARAH SEKALIPUN KITA  TETAP DIBAYAR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7547" y="2784142"/>
            <a:ext cx="2838734" cy="1231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i="1" dirty="0">
                <a:latin typeface="Arial" pitchFamily="34" charset="0"/>
                <a:cs typeface="Arial" pitchFamily="34" charset="0"/>
              </a:rPr>
              <a:t>80% &gt; </a:t>
            </a:r>
            <a:r>
              <a:rPr lang="en-US" sz="2400" b="1" i="1" dirty="0">
                <a:latin typeface="Arial Black" pitchFamily="34" charset="0"/>
                <a:cs typeface="Arial" pitchFamily="34" charset="0"/>
              </a:rPr>
              <a:t>CASH</a:t>
            </a:r>
          </a:p>
          <a:p>
            <a:pPr>
              <a:spcAft>
                <a:spcPts val="600"/>
              </a:spcAft>
            </a:pPr>
            <a:r>
              <a:rPr lang="en-US" sz="2400" b="1" i="1" dirty="0">
                <a:latin typeface="Arial" pitchFamily="34" charset="0"/>
                <a:cs typeface="Arial" pitchFamily="34" charset="0"/>
              </a:rPr>
              <a:t>20% &gt; </a:t>
            </a:r>
            <a:r>
              <a:rPr lang="en-US" sz="2400" b="1" i="1" dirty="0">
                <a:latin typeface="Arial Black" pitchFamily="34" charset="0"/>
                <a:cs typeface="Arial" pitchFamily="34" charset="0"/>
              </a:rPr>
              <a:t>PRODUK</a:t>
            </a:r>
          </a:p>
          <a:p>
            <a:pPr>
              <a:spcAft>
                <a:spcPts val="600"/>
              </a:spcAft>
            </a:pPr>
            <a:r>
              <a:rPr lang="en-US" sz="1600" b="1" i="1" dirty="0">
                <a:latin typeface="Arial" pitchFamily="34" charset="0"/>
                <a:cs typeface="Arial" pitchFamily="34" charset="0"/>
              </a:rPr>
              <a:t>               1 JT/BULAN</a:t>
            </a:r>
          </a:p>
        </p:txBody>
      </p:sp>
      <p:pic>
        <p:nvPicPr>
          <p:cNvPr id="40" name="Picture 39" descr="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426" y="1883548"/>
            <a:ext cx="5245285" cy="3029646"/>
          </a:xfrm>
          <a:prstGeom prst="rect">
            <a:avLst/>
          </a:prstGeom>
        </p:spPr>
      </p:pic>
      <p:pic>
        <p:nvPicPr>
          <p:cNvPr id="41" name="Picture 40" descr="17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35" y="4874660"/>
            <a:ext cx="3682356" cy="1771800"/>
          </a:xfrm>
          <a:prstGeom prst="rect">
            <a:avLst/>
          </a:prstGeom>
        </p:spPr>
      </p:pic>
      <p:pic>
        <p:nvPicPr>
          <p:cNvPr id="51" name="Picture 50" descr="2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439" y="4889196"/>
            <a:ext cx="2790493" cy="1006637"/>
          </a:xfrm>
          <a:prstGeom prst="rect">
            <a:avLst/>
          </a:prstGeom>
        </p:spPr>
      </p:pic>
      <p:pic>
        <p:nvPicPr>
          <p:cNvPr id="53" name="Picture 52" descr="14.png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2949" y="4359549"/>
            <a:ext cx="1473141" cy="353149"/>
          </a:xfrm>
          <a:prstGeom prst="rect">
            <a:avLst/>
          </a:prstGeom>
        </p:spPr>
      </p:pic>
      <p:pic>
        <p:nvPicPr>
          <p:cNvPr id="54" name="Picture 53" descr="14.png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7098" y="3540683"/>
            <a:ext cx="1473141" cy="353149"/>
          </a:xfrm>
          <a:prstGeom prst="rect">
            <a:avLst/>
          </a:prstGeom>
        </p:spPr>
      </p:pic>
      <p:pic>
        <p:nvPicPr>
          <p:cNvPr id="57" name="Picture 56" descr="14.png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31373" y="2721817"/>
            <a:ext cx="1473141" cy="353149"/>
          </a:xfrm>
          <a:prstGeom prst="rect">
            <a:avLst/>
          </a:prstGeom>
        </p:spPr>
      </p:pic>
      <p:pic>
        <p:nvPicPr>
          <p:cNvPr id="60" name="Picture 59" descr="14.png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2943" y="1943894"/>
            <a:ext cx="1473141" cy="353149"/>
          </a:xfrm>
          <a:prstGeom prst="rect">
            <a:avLst/>
          </a:prstGeom>
        </p:spPr>
      </p:pic>
      <p:pic>
        <p:nvPicPr>
          <p:cNvPr id="62" name="Picture 61" descr="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548" y="4367284"/>
            <a:ext cx="1510398" cy="360323"/>
          </a:xfrm>
          <a:prstGeom prst="rect">
            <a:avLst/>
          </a:prstGeom>
        </p:spPr>
      </p:pic>
      <p:pic>
        <p:nvPicPr>
          <p:cNvPr id="63" name="Picture 62" descr="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865" y="3575714"/>
            <a:ext cx="1510398" cy="360323"/>
          </a:xfrm>
          <a:prstGeom prst="rect">
            <a:avLst/>
          </a:prstGeom>
        </p:spPr>
      </p:pic>
      <p:pic>
        <p:nvPicPr>
          <p:cNvPr id="64" name="Picture 63" descr="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113" y="2770496"/>
            <a:ext cx="1510398" cy="360323"/>
          </a:xfrm>
          <a:prstGeom prst="rect">
            <a:avLst/>
          </a:prstGeom>
        </p:spPr>
      </p:pic>
      <p:pic>
        <p:nvPicPr>
          <p:cNvPr id="66" name="Picture 65" descr="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6951" y="1937982"/>
            <a:ext cx="1510398" cy="3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allAtOnce" animBg="1"/>
      <p:bldP spid="52" grpId="0" build="allAtOnce" animBg="1"/>
      <p:bldP spid="56" grpId="0" build="allAtOnce" animBg="1"/>
      <p:bldP spid="39" grpId="0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3256238" y="3595385"/>
            <a:ext cx="7931248" cy="3143927"/>
            <a:chOff x="3256238" y="3595385"/>
            <a:chExt cx="7931248" cy="314392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906459" y="5192594"/>
              <a:ext cx="3281027" cy="1546718"/>
              <a:chOff x="7906459" y="5192594"/>
              <a:chExt cx="3281027" cy="1546718"/>
            </a:xfrm>
          </p:grpSpPr>
          <p:pic>
            <p:nvPicPr>
              <p:cNvPr id="75" name="Picture 74" descr="5a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06459" y="5234455"/>
                <a:ext cx="278713" cy="457030"/>
              </a:xfrm>
              <a:prstGeom prst="rect">
                <a:avLst/>
              </a:prstGeom>
            </p:spPr>
          </p:pic>
          <p:pic>
            <p:nvPicPr>
              <p:cNvPr id="76" name="Picture 75" descr="5b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91937" y="5192594"/>
                <a:ext cx="304877" cy="498891"/>
              </a:xfrm>
              <a:prstGeom prst="rect">
                <a:avLst/>
              </a:prstGeom>
            </p:spPr>
          </p:pic>
          <p:pic>
            <p:nvPicPr>
              <p:cNvPr id="77" name="Picture 76" descr="5a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82319" y="5234455"/>
                <a:ext cx="278713" cy="457030"/>
              </a:xfrm>
              <a:prstGeom prst="rect">
                <a:avLst/>
              </a:prstGeom>
            </p:spPr>
          </p:pic>
          <p:pic>
            <p:nvPicPr>
              <p:cNvPr id="78" name="Picture 77" descr="5b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67797" y="5192594"/>
                <a:ext cx="304877" cy="498891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10425822" y="5676161"/>
                <a:ext cx="761664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i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20   20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994589" y="5676161"/>
                <a:ext cx="761664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i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20   20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9734060" y="6431535"/>
                <a:ext cx="761664" cy="30777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i="1" dirty="0">
                    <a:latin typeface="Arial" pitchFamily="34" charset="0"/>
                    <a:cs typeface="Arial" pitchFamily="34" charset="0"/>
                  </a:rPr>
                  <a:t>40   40</a:t>
                </a:r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3256238" y="3595385"/>
              <a:ext cx="243887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BULAN 3 = 9,6 JT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009826" y="4422966"/>
            <a:ext cx="3783412" cy="831422"/>
            <a:chOff x="8009826" y="4422966"/>
            <a:chExt cx="3783412" cy="831422"/>
          </a:xfrm>
        </p:grpSpPr>
        <p:pic>
          <p:nvPicPr>
            <p:cNvPr id="65" name="Picture 64" descr="5a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9826" y="4479081"/>
              <a:ext cx="464488" cy="761660"/>
            </a:xfrm>
            <a:prstGeom prst="rect">
              <a:avLst/>
            </a:prstGeom>
          </p:spPr>
        </p:pic>
        <p:pic>
          <p:nvPicPr>
            <p:cNvPr id="67" name="Picture 66" descr="5b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7696" y="4422966"/>
              <a:ext cx="508091" cy="831422"/>
            </a:xfrm>
            <a:prstGeom prst="rect">
              <a:avLst/>
            </a:prstGeom>
          </p:spPr>
        </p:pic>
        <p:pic>
          <p:nvPicPr>
            <p:cNvPr id="68" name="Picture 67" descr="5a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3353" y="4479081"/>
              <a:ext cx="278713" cy="457030"/>
            </a:xfrm>
            <a:prstGeom prst="rect">
              <a:avLst/>
            </a:prstGeom>
          </p:spPr>
        </p:pic>
        <p:pic>
          <p:nvPicPr>
            <p:cNvPr id="70" name="Picture 69" descr="5b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8831" y="4437220"/>
              <a:ext cx="304877" cy="498891"/>
            </a:xfrm>
            <a:prstGeom prst="rect">
              <a:avLst/>
            </a:prstGeom>
          </p:spPr>
        </p:pic>
        <p:pic>
          <p:nvPicPr>
            <p:cNvPr id="71" name="Picture 70" descr="5a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5116" y="4479081"/>
              <a:ext cx="278713" cy="457030"/>
            </a:xfrm>
            <a:prstGeom prst="rect">
              <a:avLst/>
            </a:prstGeom>
          </p:spPr>
        </p:pic>
        <p:pic>
          <p:nvPicPr>
            <p:cNvPr id="72" name="Picture 71" descr="5b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0594" y="4437220"/>
              <a:ext cx="304877" cy="498891"/>
            </a:xfrm>
            <a:prstGeom prst="rect">
              <a:avLst/>
            </a:prstGeom>
          </p:spPr>
        </p:pic>
        <p:pic>
          <p:nvPicPr>
            <p:cNvPr id="73" name="Picture 72" descr="5a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2883" y="4479081"/>
              <a:ext cx="278713" cy="457030"/>
            </a:xfrm>
            <a:prstGeom prst="rect">
              <a:avLst/>
            </a:prstGeom>
          </p:spPr>
        </p:pic>
        <p:pic>
          <p:nvPicPr>
            <p:cNvPr id="74" name="Picture 73" descr="5b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8361" y="4437220"/>
              <a:ext cx="304877" cy="498891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145702" y="2926115"/>
            <a:ext cx="11585209" cy="1624323"/>
            <a:chOff x="145702" y="2926115"/>
            <a:chExt cx="11585209" cy="1624323"/>
          </a:xfrm>
        </p:grpSpPr>
        <p:sp>
          <p:nvSpPr>
            <p:cNvPr id="52" name="TextBox 51"/>
            <p:cNvSpPr txBox="1"/>
            <p:nvPr/>
          </p:nvSpPr>
          <p:spPr>
            <a:xfrm>
              <a:off x="145702" y="2926115"/>
              <a:ext cx="2930012" cy="7540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  <a:cs typeface="Arial" pitchFamily="34" charset="0"/>
                </a:rPr>
                <a:t>BULAN 1</a:t>
              </a:r>
            </a:p>
            <a:p>
              <a:pPr algn="r">
                <a:spcAft>
                  <a:spcPts val="600"/>
                </a:spcAft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875.000 X 4 = 3,5 JT</a:t>
              </a: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8310076" y="3591976"/>
              <a:ext cx="3420835" cy="958462"/>
              <a:chOff x="8310076" y="3591976"/>
              <a:chExt cx="3420835" cy="958462"/>
            </a:xfrm>
          </p:grpSpPr>
          <p:pic>
            <p:nvPicPr>
              <p:cNvPr id="59" name="Picture 58" descr="5a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38876" y="3619272"/>
                <a:ext cx="566929" cy="929642"/>
              </a:xfrm>
              <a:prstGeom prst="rect">
                <a:avLst/>
              </a:prstGeom>
            </p:spPr>
          </p:pic>
          <p:pic>
            <p:nvPicPr>
              <p:cNvPr id="61" name="Picture 60" descr="5b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60934" y="3617748"/>
                <a:ext cx="569977" cy="932690"/>
              </a:xfrm>
              <a:prstGeom prst="rect">
                <a:avLst/>
              </a:prstGeom>
            </p:spPr>
          </p:pic>
          <p:pic>
            <p:nvPicPr>
              <p:cNvPr id="49" name="Picture 48" descr="5a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10076" y="3591976"/>
                <a:ext cx="566929" cy="929642"/>
              </a:xfrm>
              <a:prstGeom prst="rect">
                <a:avLst/>
              </a:prstGeom>
            </p:spPr>
          </p:pic>
          <p:pic>
            <p:nvPicPr>
              <p:cNvPr id="58" name="Picture 57" descr="5b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82259" y="3617748"/>
                <a:ext cx="569977" cy="932690"/>
              </a:xfrm>
              <a:prstGeom prst="rect">
                <a:avLst/>
              </a:prstGeom>
            </p:spPr>
          </p:pic>
        </p:grpSp>
      </p:grpSp>
      <p:pic>
        <p:nvPicPr>
          <p:cNvPr id="38" name="Picture 37" descr="RUMAH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1279" y="1346418"/>
            <a:ext cx="2093980" cy="143561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513697" y="1383031"/>
            <a:ext cx="141936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500 JT</a:t>
            </a:r>
          </a:p>
        </p:txBody>
      </p:sp>
      <p:pic>
        <p:nvPicPr>
          <p:cNvPr id="44" name="Picture 43" descr="NAbung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463" y="1215398"/>
            <a:ext cx="1993396" cy="1069850"/>
          </a:xfrm>
          <a:prstGeom prst="rect">
            <a:avLst/>
          </a:prstGeom>
        </p:spPr>
      </p:pic>
      <p:pic>
        <p:nvPicPr>
          <p:cNvPr id="45" name="Picture 44" descr="waktu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8275" y="1979809"/>
            <a:ext cx="2453710" cy="388810"/>
          </a:xfrm>
          <a:prstGeom prst="rect">
            <a:avLst/>
          </a:prstGeom>
        </p:spPr>
      </p:pic>
      <p:pic>
        <p:nvPicPr>
          <p:cNvPr id="46" name="Picture 45" descr="gaj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40" y="1749188"/>
            <a:ext cx="3368047" cy="1066802"/>
          </a:xfrm>
          <a:prstGeom prst="rect">
            <a:avLst/>
          </a:prstGeom>
        </p:spPr>
      </p:pic>
      <p:pic>
        <p:nvPicPr>
          <p:cNvPr id="47" name="Picture 46" descr="waktu 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1699" y="2389427"/>
            <a:ext cx="2463173" cy="390309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8553090" y="1392024"/>
            <a:ext cx="3034338" cy="5182642"/>
            <a:chOff x="8553090" y="1392024"/>
            <a:chExt cx="3034338" cy="5182642"/>
          </a:xfrm>
        </p:grpSpPr>
        <p:pic>
          <p:nvPicPr>
            <p:cNvPr id="50" name="Picture 49" descr="GARIS 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0701" y="1607497"/>
              <a:ext cx="1448326" cy="4967169"/>
            </a:xfrm>
            <a:prstGeom prst="rect">
              <a:avLst/>
            </a:prstGeom>
          </p:spPr>
        </p:pic>
        <p:pic>
          <p:nvPicPr>
            <p:cNvPr id="48" name="Picture 47" descr="7b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53090" y="1392024"/>
              <a:ext cx="3034338" cy="2306519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145702" y="4952592"/>
            <a:ext cx="11033835" cy="858121"/>
            <a:chOff x="145702" y="4952592"/>
            <a:chExt cx="11033835" cy="858121"/>
          </a:xfrm>
        </p:grpSpPr>
        <p:sp>
          <p:nvSpPr>
            <p:cNvPr id="81" name="TextBox 80"/>
            <p:cNvSpPr txBox="1"/>
            <p:nvPr/>
          </p:nvSpPr>
          <p:spPr>
            <a:xfrm>
              <a:off x="10417873" y="4952592"/>
              <a:ext cx="761664" cy="3077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10   10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994591" y="4952592"/>
              <a:ext cx="761664" cy="3077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10   10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45702" y="5056660"/>
              <a:ext cx="2930012" cy="7540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  <a:cs typeface="Arial" pitchFamily="34" charset="0"/>
                </a:rPr>
                <a:t>BULAN 2</a:t>
              </a:r>
            </a:p>
            <a:p>
              <a:pPr algn="r">
                <a:spcAft>
                  <a:spcPts val="600"/>
                </a:spcAft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1,2 JT X 2 = 2,4 JT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826359" y="2940292"/>
            <a:ext cx="2415120" cy="706688"/>
            <a:chOff x="5826359" y="2940292"/>
            <a:chExt cx="2415120" cy="706688"/>
          </a:xfrm>
        </p:grpSpPr>
        <p:sp>
          <p:nvSpPr>
            <p:cNvPr id="89" name="TextBox 88"/>
            <p:cNvSpPr txBox="1"/>
            <p:nvPr/>
          </p:nvSpPr>
          <p:spPr>
            <a:xfrm>
              <a:off x="5826359" y="2940292"/>
              <a:ext cx="2415120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itchFamily="34" charset="0"/>
                  <a:cs typeface="Arial" pitchFamily="34" charset="0"/>
                </a:rPr>
                <a:t>MSS      KERJA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826359" y="3308426"/>
              <a:ext cx="2415120" cy="33855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 BULAN = 1 TAHUN</a:t>
              </a:r>
              <a:endParaRPr lang="en-US" sz="16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26359" y="3640935"/>
            <a:ext cx="241512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TAHUN = 12 TAHUN</a:t>
            </a:r>
            <a:endParaRPr lang="en-US" sz="16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826359" y="3973444"/>
            <a:ext cx="241512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TAHUN = 24 TAHUN</a:t>
            </a:r>
            <a:endParaRPr lang="en-US" sz="16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826359" y="4258452"/>
            <a:ext cx="241512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 TAHUN = 48 TAHUN</a:t>
            </a:r>
            <a:endParaRPr lang="en-US" sz="16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94" name="Picture 93" descr="30jt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1325" y="5033707"/>
            <a:ext cx="4703074" cy="188366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486401" y="5220353"/>
            <a:ext cx="19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rial Black" pitchFamily="34" charset="0"/>
                <a:cs typeface="Arial" pitchFamily="34" charset="0"/>
              </a:rPr>
              <a:t>KERJA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(S1/S2)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486401" y="5659740"/>
            <a:ext cx="19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rial Black" pitchFamily="34" charset="0"/>
                <a:cs typeface="Arial" pitchFamily="34" charset="0"/>
              </a:rPr>
              <a:t>USAHA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500JT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486401" y="6158504"/>
            <a:ext cx="19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rial Black" pitchFamily="34" charset="0"/>
                <a:cs typeface="Arial" pitchFamily="34" charset="0"/>
              </a:rPr>
              <a:t>MSS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5JT – 10JT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145701" y="3676743"/>
            <a:ext cx="10986125" cy="452485"/>
            <a:chOff x="145701" y="3676743"/>
            <a:chExt cx="10986125" cy="452485"/>
          </a:xfrm>
        </p:grpSpPr>
        <p:sp>
          <p:nvSpPr>
            <p:cNvPr id="79" name="TextBox 78"/>
            <p:cNvSpPr txBox="1"/>
            <p:nvPr/>
          </p:nvSpPr>
          <p:spPr>
            <a:xfrm>
              <a:off x="9058199" y="3759896"/>
              <a:ext cx="634442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6   6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497384" y="3759896"/>
              <a:ext cx="634442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6   6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45701" y="3676743"/>
              <a:ext cx="2930012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720.000 X 2 = 1,4 JT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6480" y="2940293"/>
            <a:ext cx="10335391" cy="2677885"/>
            <a:chOff x="136480" y="2940293"/>
            <a:chExt cx="10335391" cy="2677885"/>
          </a:xfrm>
        </p:grpSpPr>
        <p:sp>
          <p:nvSpPr>
            <p:cNvPr id="69" name="TextBox 68"/>
            <p:cNvSpPr txBox="1"/>
            <p:nvPr/>
          </p:nvSpPr>
          <p:spPr>
            <a:xfrm>
              <a:off x="3256238" y="2940293"/>
              <a:ext cx="243887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BULAN 1 = 6,3 JT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36480" y="4017936"/>
              <a:ext cx="10335391" cy="1600242"/>
              <a:chOff x="136480" y="4017936"/>
              <a:chExt cx="10335391" cy="1600242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9710207" y="5310401"/>
                <a:ext cx="761664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i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12   12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36480" y="4017936"/>
                <a:ext cx="2930012" cy="815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1,2 JT + 240.000 = 1,4JT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en-US" sz="2400" b="1" dirty="0" err="1">
                    <a:solidFill>
                      <a:srgbClr val="FF0000"/>
                    </a:solidFill>
                    <a:latin typeface="Arial Black" pitchFamily="34" charset="0"/>
                    <a:cs typeface="Arial" pitchFamily="34" charset="0"/>
                  </a:rPr>
                  <a:t>Rp</a:t>
                </a:r>
                <a:r>
                  <a:rPr lang="en-US" sz="2400" b="1" dirty="0">
                    <a:solidFill>
                      <a:srgbClr val="FF0000"/>
                    </a:solidFill>
                    <a:latin typeface="Arial Black" pitchFamily="34" charset="0"/>
                    <a:cs typeface="Arial" pitchFamily="34" charset="0"/>
                  </a:rPr>
                  <a:t>. 6.300.000</a:t>
                </a:r>
              </a:p>
            </p:txBody>
          </p:sp>
        </p:grpSp>
      </p:grpSp>
      <p:sp>
        <p:nvSpPr>
          <p:cNvPr id="110" name="TextBox 109"/>
          <p:cNvSpPr txBox="1"/>
          <p:nvPr/>
        </p:nvSpPr>
        <p:spPr>
          <a:xfrm>
            <a:off x="3256238" y="3895636"/>
            <a:ext cx="243887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BULAN 4 = 19,2 JT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45700" y="3267839"/>
            <a:ext cx="10350024" cy="3341408"/>
            <a:chOff x="145700" y="3267839"/>
            <a:chExt cx="10350024" cy="3341408"/>
          </a:xfrm>
        </p:grpSpPr>
        <p:grpSp>
          <p:nvGrpSpPr>
            <p:cNvPr id="107" name="Group 106"/>
            <p:cNvGrpSpPr/>
            <p:nvPr/>
          </p:nvGrpSpPr>
          <p:grpSpPr>
            <a:xfrm>
              <a:off x="145700" y="5793639"/>
              <a:ext cx="10350024" cy="815608"/>
              <a:chOff x="145700" y="5793639"/>
              <a:chExt cx="10350024" cy="81560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9734060" y="6049872"/>
                <a:ext cx="761664" cy="30777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i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20   20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45700" y="5793639"/>
                <a:ext cx="2930012" cy="815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1,2 JT + 1,2 JT = 2,4JT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en-US" sz="2400" b="1" dirty="0" err="1">
                    <a:solidFill>
                      <a:srgbClr val="FF0000"/>
                    </a:solidFill>
                    <a:latin typeface="Arial Black" pitchFamily="34" charset="0"/>
                    <a:cs typeface="Arial" pitchFamily="34" charset="0"/>
                  </a:rPr>
                  <a:t>Rp</a:t>
                </a:r>
                <a:r>
                  <a:rPr lang="en-US" sz="2400" b="1" dirty="0">
                    <a:solidFill>
                      <a:srgbClr val="FF0000"/>
                    </a:solidFill>
                    <a:latin typeface="Arial Black" pitchFamily="34" charset="0"/>
                    <a:cs typeface="Arial" pitchFamily="34" charset="0"/>
                  </a:rPr>
                  <a:t>. 4.800.000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256238" y="3267839"/>
              <a:ext cx="243887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BULAN 2 = 4,8 JT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3256238" y="4223183"/>
            <a:ext cx="2438871" cy="6924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BULAN 5 = 38,4 JT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  <a:cs typeface="Arial" pitchFamily="34" charset="0"/>
              </a:rPr>
              <a:t>UMR 3JT / BULAN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941695" y="3125337"/>
            <a:ext cx="10133333" cy="2497541"/>
            <a:chOff x="941695" y="3125337"/>
            <a:chExt cx="10133333" cy="2497541"/>
          </a:xfrm>
        </p:grpSpPr>
        <p:sp>
          <p:nvSpPr>
            <p:cNvPr id="123" name="Flowchart: Process 122"/>
            <p:cNvSpPr/>
            <p:nvPr/>
          </p:nvSpPr>
          <p:spPr>
            <a:xfrm>
              <a:off x="941695" y="3125337"/>
              <a:ext cx="10133333" cy="2497541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 descr="IMPIAN LAIN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37737" y="3347874"/>
              <a:ext cx="9541249" cy="2083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allAtOnce" animBg="1"/>
      <p:bldP spid="91" grpId="0" build="allAtOnce" animBg="1"/>
      <p:bldP spid="92" grpId="0" build="allAtOnce" animBg="1"/>
      <p:bldP spid="93" grpId="0" build="allAtOnce" animBg="1"/>
      <p:bldP spid="95" grpId="0" build="allAtOnce"/>
      <p:bldP spid="96" grpId="0" build="allAtOnce"/>
      <p:bldP spid="97" grpId="0" build="allAtOnce"/>
      <p:bldP spid="110" grpId="0" build="allAtOnce" animBg="1"/>
      <p:bldP spid="112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20627"/>
            <a:ext cx="12142236" cy="1789011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97394" y="2054906"/>
            <a:ext cx="11797211" cy="443089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PROPOLIS DIGUNAKAN MENAMBAL SARANG LEBAH</a:t>
            </a:r>
            <a:r>
              <a:rPr lang="id-ID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 AGAR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 </a:t>
            </a:r>
            <a:r>
              <a:rPr lang="id-ID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STERIL (BERSIH DARI KUMAN)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DARI SERANGAN </a:t>
            </a:r>
          </a:p>
          <a:p>
            <a:pPr marL="457200" indent="-457200"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VIRUS, BAKTERI, JAMUR </a:t>
            </a:r>
          </a:p>
          <a:p>
            <a:pPr marL="457200" indent="-457200">
              <a:defRPr/>
            </a:pPr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  <a:p>
            <a:pPr marL="457200" indent="-457200">
              <a:defRPr/>
            </a:pPr>
            <a:endParaRPr lang="id-ID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  <a:p>
            <a:pPr marL="457200" indent="-457200">
              <a:defRPr/>
            </a:pPr>
            <a:r>
              <a:rPr lang="en-US" sz="2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KANDUNGAN PROPOLIS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  <a:p>
            <a:pPr marL="457200" indent="-457200">
              <a:defRPr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BIOFLAVONOIDS : BERFUNGSI UNTUK MEMULIHKAN SISTEM KAPILARI SERTA MEMPERBAIKI KERAPUHAN &amp; KEBOCORAN SALURAN DARAH </a:t>
            </a:r>
            <a:r>
              <a: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(1 TETES PROPOLIS SETARA DENGAN 500 BUAH JERUK )</a:t>
            </a:r>
          </a:p>
          <a:p>
            <a:pPr marL="457200" indent="-457200">
              <a:buFontTx/>
              <a:buAutoNum type="arabicPeriod"/>
              <a:defRPr/>
            </a:pPr>
            <a:endParaRPr 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PROTEIN ( 16 JENIS ASAM AMINO )</a:t>
            </a:r>
            <a:r>
              <a:rPr lang="id-ID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MINERAL</a:t>
            </a:r>
            <a:r>
              <a:rPr lang="id-ID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 – MINERAL SERTA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VITAMIN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VITAMIN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99" name="Snip Diagonal Corner Rectangle 98"/>
          <p:cNvSpPr/>
          <p:nvPr/>
        </p:nvSpPr>
        <p:spPr>
          <a:xfrm>
            <a:off x="343469" y="2224582"/>
            <a:ext cx="11505063" cy="3671248"/>
          </a:xfrm>
          <a:prstGeom prst="snip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809764" y="2593072"/>
            <a:ext cx="1120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RAHASIA SUKSES HANYA  ADA </a:t>
            </a:r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2 HAL 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66550" y="3330054"/>
            <a:ext cx="10658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itchFamily="34" charset="0"/>
                <a:cs typeface="Arial" pitchFamily="34" charset="0"/>
              </a:rPr>
              <a:t>1. MEMILIKI KARAKTER SUKSES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6550" y="4012442"/>
            <a:ext cx="1065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itchFamily="34" charset="0"/>
                <a:cs typeface="Arial" pitchFamily="34" charset="0"/>
              </a:rPr>
              <a:t>2. BERADA </a:t>
            </a:r>
            <a:r>
              <a:rPr lang="en-US" sz="4400" dirty="0">
                <a:latin typeface="Arial Black" pitchFamily="34" charset="0"/>
                <a:cs typeface="Arial" pitchFamily="34" charset="0"/>
              </a:rPr>
              <a:t>DIKENDARAAN</a:t>
            </a:r>
            <a:r>
              <a:rPr lang="en-US" sz="4400" b="1" dirty="0">
                <a:latin typeface="Arial Black" pitchFamily="34" charset="0"/>
                <a:cs typeface="Arial" pitchFamily="34" charset="0"/>
              </a:rPr>
              <a:t> YANG  TEPAT</a:t>
            </a:r>
            <a:endParaRPr lang="en-US" sz="4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8652680" y="1310185"/>
            <a:ext cx="256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15 PAKET</a:t>
            </a:r>
          </a:p>
        </p:txBody>
      </p:sp>
      <p:grpSp>
        <p:nvGrpSpPr>
          <p:cNvPr id="11" name="Group 37"/>
          <p:cNvGrpSpPr/>
          <p:nvPr/>
        </p:nvGrpSpPr>
        <p:grpSpPr>
          <a:xfrm>
            <a:off x="286602" y="1392072"/>
            <a:ext cx="4763070" cy="584775"/>
            <a:chOff x="286602" y="1392072"/>
            <a:chExt cx="4763070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286602" y="1392072"/>
              <a:ext cx="4763070" cy="58477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FF00"/>
                  </a:solidFill>
                  <a:latin typeface="Arial Black" pitchFamily="34" charset="0"/>
                </a:rPr>
                <a:t>9 PAKET   15 PAKET</a:t>
              </a:r>
            </a:p>
          </p:txBody>
        </p:sp>
        <p:sp>
          <p:nvSpPr>
            <p:cNvPr id="31" name="Chevron 30"/>
            <p:cNvSpPr/>
            <p:nvPr/>
          </p:nvSpPr>
          <p:spPr>
            <a:xfrm>
              <a:off x="2388357" y="1514901"/>
              <a:ext cx="232012" cy="300251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2954" y="2033516"/>
            <a:ext cx="270225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10.000.000</a:t>
            </a:r>
          </a:p>
        </p:txBody>
      </p:sp>
      <p:pic>
        <p:nvPicPr>
          <p:cNvPr id="36" name="Picture 35" descr="15 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15" y="2238233"/>
            <a:ext cx="6948970" cy="42444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21372" y="5390867"/>
            <a:ext cx="43945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POTENSI PENGHASILAN</a:t>
            </a:r>
          </a:p>
          <a:p>
            <a:r>
              <a:rPr lang="en-US" sz="4000" dirty="0">
                <a:solidFill>
                  <a:srgbClr val="C00000"/>
                </a:solidFill>
                <a:latin typeface="Arial Black" pitchFamily="34" charset="0"/>
              </a:rPr>
              <a:t>RP. 20,000,000</a:t>
            </a:r>
          </a:p>
        </p:txBody>
      </p:sp>
      <p:pic>
        <p:nvPicPr>
          <p:cNvPr id="38" name="Picture 37" descr="IMG-20190526-WA000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20" y="2937252"/>
            <a:ext cx="2412671" cy="241267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771521" y="1891275"/>
            <a:ext cx="2913973" cy="1005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3200" b="1" dirty="0">
                <a:solidFill>
                  <a:schemeClr val="tx1"/>
                </a:solidFill>
              </a:rPr>
              <a:t>MODAL</a:t>
            </a:r>
          </a:p>
          <a:p>
            <a:r>
              <a:rPr lang="en-ID" sz="3200" b="1" dirty="0" err="1">
                <a:solidFill>
                  <a:schemeClr val="tx1"/>
                </a:solidFill>
              </a:rPr>
              <a:t>Rp</a:t>
            </a:r>
            <a:r>
              <a:rPr lang="en-ID" sz="3200" b="1" dirty="0">
                <a:solidFill>
                  <a:schemeClr val="tx1"/>
                </a:solidFill>
              </a:rPr>
              <a:t>. 17.000.000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4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 animBg="1"/>
      <p:bldP spid="39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8652680" y="1310185"/>
            <a:ext cx="256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7 PAKET</a:t>
            </a:r>
          </a:p>
        </p:txBody>
      </p:sp>
      <p:grpSp>
        <p:nvGrpSpPr>
          <p:cNvPr id="11" name="Group 39"/>
          <p:cNvGrpSpPr/>
          <p:nvPr/>
        </p:nvGrpSpPr>
        <p:grpSpPr>
          <a:xfrm>
            <a:off x="286602" y="1392072"/>
            <a:ext cx="4763070" cy="584775"/>
            <a:chOff x="286602" y="1392072"/>
            <a:chExt cx="4763070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286602" y="1392072"/>
              <a:ext cx="4763070" cy="58477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FF00"/>
                  </a:solidFill>
                  <a:latin typeface="Arial Black" pitchFamily="34" charset="0"/>
                </a:rPr>
                <a:t>5 PAKET   7 PAKET</a:t>
              </a:r>
            </a:p>
          </p:txBody>
        </p:sp>
        <p:sp>
          <p:nvSpPr>
            <p:cNvPr id="31" name="Chevron 30"/>
            <p:cNvSpPr/>
            <p:nvPr/>
          </p:nvSpPr>
          <p:spPr>
            <a:xfrm>
              <a:off x="2388357" y="1514901"/>
              <a:ext cx="232012" cy="300251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2954" y="2033516"/>
            <a:ext cx="249754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Rp</a:t>
            </a:r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5.600.000</a:t>
            </a:r>
          </a:p>
        </p:txBody>
      </p:sp>
      <p:pic>
        <p:nvPicPr>
          <p:cNvPr id="38" name="Picture 37" descr="7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194" y="1831961"/>
            <a:ext cx="2747449" cy="1047717"/>
          </a:xfrm>
          <a:prstGeom prst="rect">
            <a:avLst/>
          </a:prstGeom>
        </p:spPr>
      </p:pic>
      <p:pic>
        <p:nvPicPr>
          <p:cNvPr id="39" name="Picture 38" descr="5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384" y="2269602"/>
            <a:ext cx="7767232" cy="406296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821372" y="4694831"/>
            <a:ext cx="43945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POTENSI PENGHASILAN</a:t>
            </a:r>
          </a:p>
          <a:p>
            <a:r>
              <a:rPr lang="en-US" sz="4000" dirty="0">
                <a:solidFill>
                  <a:srgbClr val="C00000"/>
                </a:solidFill>
                <a:latin typeface="Arial Black" pitchFamily="34" charset="0"/>
              </a:rPr>
              <a:t>RP. </a:t>
            </a:r>
            <a:r>
              <a:rPr lang="en-US" sz="4000" dirty="0" smtClean="0">
                <a:solidFill>
                  <a:srgbClr val="C00000"/>
                </a:solidFill>
                <a:latin typeface="Arial Black" pitchFamily="34" charset="0"/>
              </a:rPr>
              <a:t>9,100,000</a:t>
            </a:r>
            <a:endParaRPr lang="en-US" sz="4000" dirty="0">
              <a:solidFill>
                <a:srgbClr val="C00000"/>
              </a:solidFill>
              <a:latin typeface="Arial Black" pitchFamily="34" charset="0"/>
            </a:endParaRPr>
          </a:p>
        </p:txBody>
      </p:sp>
      <p:pic>
        <p:nvPicPr>
          <p:cNvPr id="36" name="Picture 35" descr="IMG-20190526-WA000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20" y="2937252"/>
            <a:ext cx="2412671" cy="24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  <p:bldP spid="35" grpId="0" build="allAtOnce" animBg="1"/>
      <p:bldP spid="41" grpId="0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719613" y="1787857"/>
            <a:ext cx="2565780" cy="58477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3 PAKET</a:t>
            </a:r>
          </a:p>
        </p:txBody>
      </p:sp>
      <p:pic>
        <p:nvPicPr>
          <p:cNvPr id="36" name="Picture 35" descr="3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03" y="1542195"/>
            <a:ext cx="2944285" cy="1122779"/>
          </a:xfrm>
          <a:prstGeom prst="rect">
            <a:avLst/>
          </a:prstGeom>
        </p:spPr>
      </p:pic>
      <p:pic>
        <p:nvPicPr>
          <p:cNvPr id="37" name="Picture 36" descr="3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28" y="1688930"/>
            <a:ext cx="5181144" cy="377017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490113" y="5377217"/>
            <a:ext cx="3016155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POTENSI PENGHASILAN</a:t>
            </a:r>
          </a:p>
          <a:p>
            <a:r>
              <a:rPr lang="en-US" sz="2800" dirty="0">
                <a:solidFill>
                  <a:srgbClr val="C00000"/>
                </a:solidFill>
                <a:latin typeface="Arial Black" pitchFamily="34" charset="0"/>
              </a:rPr>
              <a:t>RP. 3,900,000</a:t>
            </a:r>
          </a:p>
        </p:txBody>
      </p:sp>
    </p:spTree>
    <p:extLst>
      <p:ext uri="{BB962C8B-B14F-4D97-AF65-F5344CB8AC3E}">
        <p14:creationId xmlns:p14="http://schemas.microsoft.com/office/powerpoint/2010/main" val="2342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 animBg="1"/>
      <p:bldP spid="68" grpId="0" build="allAtOnce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18364" y="1351127"/>
            <a:ext cx="11614245" cy="5240740"/>
            <a:chOff x="2838734" y="1351127"/>
            <a:chExt cx="11614245" cy="5240740"/>
          </a:xfrm>
        </p:grpSpPr>
        <p:sp>
          <p:nvSpPr>
            <p:cNvPr id="40" name="Rounded Rectangle 39"/>
            <p:cNvSpPr/>
            <p:nvPr/>
          </p:nvSpPr>
          <p:spPr>
            <a:xfrm>
              <a:off x="2838734" y="1351127"/>
              <a:ext cx="11614245" cy="52407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fik 47" descr="Man"/>
            <p:cNvPicPr preferRelativeResize="0">
              <a:picLocks/>
            </p:cNvPicPr>
            <p:nvPr/>
          </p:nvPicPr>
          <p:blipFill>
            <a:blip r:embed="rId4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088486" y="1461172"/>
              <a:ext cx="1359093" cy="1350267"/>
            </a:xfrm>
            <a:prstGeom prst="rect">
              <a:avLst/>
            </a:prstGeom>
          </p:spPr>
        </p:pic>
      </p:grpSp>
      <p:pic>
        <p:nvPicPr>
          <p:cNvPr id="42" name="Grafik 47" descr="Man"/>
          <p:cNvPicPr preferRelativeResize="0">
            <a:picLocks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99125" y="2498402"/>
            <a:ext cx="1359093" cy="135026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13190" y="2838734"/>
            <a:ext cx="668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Arial Black" pitchFamily="34" charset="0"/>
              </a:rPr>
              <a:t>A</a:t>
            </a:r>
          </a:p>
        </p:txBody>
      </p:sp>
      <p:pic>
        <p:nvPicPr>
          <p:cNvPr id="44" name="Grafik 47" descr="Man"/>
          <p:cNvPicPr preferRelativeResize="0">
            <a:picLocks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68872" y="2498402"/>
            <a:ext cx="1359093" cy="13502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82937" y="2838734"/>
            <a:ext cx="668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Arial Black" pitchFamily="34" charset="0"/>
              </a:rPr>
              <a:t>B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934265" y="2852382"/>
            <a:ext cx="6550931" cy="584775"/>
            <a:chOff x="5554635" y="2852382"/>
            <a:chExt cx="6550931" cy="584775"/>
          </a:xfrm>
        </p:grpSpPr>
        <p:sp>
          <p:nvSpPr>
            <p:cNvPr id="53" name="TextBox 52"/>
            <p:cNvSpPr txBox="1"/>
            <p:nvPr/>
          </p:nvSpPr>
          <p:spPr>
            <a:xfrm>
              <a:off x="5554635" y="2852382"/>
              <a:ext cx="2156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240.000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49216" y="2852382"/>
              <a:ext cx="2156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240.000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469035" y="1774208"/>
            <a:ext cx="210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itchFamily="34" charset="0"/>
              </a:rPr>
              <a:t>480.000 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599292" y="3712191"/>
            <a:ext cx="3111693" cy="1146412"/>
            <a:chOff x="7219662" y="3712191"/>
            <a:chExt cx="3111693" cy="1146412"/>
          </a:xfrm>
        </p:grpSpPr>
        <p:sp>
          <p:nvSpPr>
            <p:cNvPr id="49" name="Flowchart: Process 48"/>
            <p:cNvSpPr/>
            <p:nvPr/>
          </p:nvSpPr>
          <p:spPr>
            <a:xfrm>
              <a:off x="7765576" y="3848669"/>
              <a:ext cx="54592" cy="100993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Process 51"/>
            <p:cNvSpPr/>
            <p:nvPr/>
          </p:nvSpPr>
          <p:spPr>
            <a:xfrm>
              <a:off x="9635319" y="3848669"/>
              <a:ext cx="54592" cy="100993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19662" y="3712191"/>
              <a:ext cx="1241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2   2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089405" y="3712191"/>
              <a:ext cx="1241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2   2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85642" y="4121620"/>
            <a:ext cx="3125343" cy="584775"/>
            <a:chOff x="7206012" y="4121620"/>
            <a:chExt cx="3125343" cy="584775"/>
          </a:xfrm>
        </p:grpSpPr>
        <p:sp>
          <p:nvSpPr>
            <p:cNvPr id="57" name="TextBox 56"/>
            <p:cNvSpPr txBox="1"/>
            <p:nvPr/>
          </p:nvSpPr>
          <p:spPr>
            <a:xfrm>
              <a:off x="9089405" y="4121620"/>
              <a:ext cx="1241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6   6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06012" y="4121620"/>
              <a:ext cx="1241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6   6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68283" y="2852382"/>
            <a:ext cx="1241950" cy="3002508"/>
            <a:chOff x="8188653" y="2852382"/>
            <a:chExt cx="1241950" cy="3002508"/>
          </a:xfrm>
        </p:grpSpPr>
        <p:sp>
          <p:nvSpPr>
            <p:cNvPr id="50" name="Flowchart: Process 49"/>
            <p:cNvSpPr/>
            <p:nvPr/>
          </p:nvSpPr>
          <p:spPr>
            <a:xfrm>
              <a:off x="8748215" y="2852382"/>
              <a:ext cx="54591" cy="3002508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88653" y="4749421"/>
              <a:ext cx="1241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itchFamily="34" charset="0"/>
                </a:rPr>
                <a:t>4   4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322623" y="5295331"/>
            <a:ext cx="191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itchFamily="34" charset="0"/>
              </a:rPr>
              <a:t>12   12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10985" y="4121619"/>
            <a:ext cx="215635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itchFamily="34" charset="0"/>
              </a:rPr>
              <a:t>720.000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69669" y="4108171"/>
            <a:ext cx="215635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 Black" pitchFamily="34" charset="0"/>
              </a:rPr>
              <a:t>720.000</a:t>
            </a:r>
          </a:p>
        </p:txBody>
      </p:sp>
      <p:sp>
        <p:nvSpPr>
          <p:cNvPr id="64" name="TextBox 63"/>
          <p:cNvSpPr txBox="1"/>
          <p:nvPr/>
        </p:nvSpPr>
        <p:spPr>
          <a:xfrm rot="20792277">
            <a:off x="1861587" y="3557070"/>
            <a:ext cx="921489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FF0000"/>
                </a:solidFill>
                <a:latin typeface="Arial Black" pitchFamily="34" charset="0"/>
              </a:rPr>
              <a:t>Rp</a:t>
            </a:r>
            <a:r>
              <a:rPr lang="en-US" sz="6000" b="1" dirty="0">
                <a:solidFill>
                  <a:srgbClr val="FF0000"/>
                </a:solidFill>
                <a:latin typeface="Arial Black" pitchFamily="34" charset="0"/>
              </a:rPr>
              <a:t>. 1.300.000 / HARI</a:t>
            </a:r>
          </a:p>
        </p:txBody>
      </p:sp>
    </p:spTree>
    <p:extLst>
      <p:ext uri="{BB962C8B-B14F-4D97-AF65-F5344CB8AC3E}">
        <p14:creationId xmlns:p14="http://schemas.microsoft.com/office/powerpoint/2010/main" val="73239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56" grpId="0" build="allAtOnce"/>
      <p:bldP spid="59" grpId="0"/>
      <p:bldP spid="47" grpId="0" animBg="1"/>
      <p:bldP spid="48" grpId="0" animBg="1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3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4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5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6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7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8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D622FAD0-08F0-4FBB-BD66-DFAB3EB7BD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CF3DAF51-0567-4275-8AF3-750846446064}"/>
              </a:ext>
            </a:extLst>
          </p:cNvPr>
          <p:cNvGrpSpPr/>
          <p:nvPr/>
        </p:nvGrpSpPr>
        <p:grpSpPr>
          <a:xfrm>
            <a:off x="609599" y="1434487"/>
            <a:ext cx="10972802" cy="5024863"/>
            <a:chOff x="609599" y="1468727"/>
            <a:chExt cx="10972802" cy="5024863"/>
          </a:xfrm>
        </p:grpSpPr>
        <p:pic>
          <p:nvPicPr>
            <p:cNvPr id="45" name="Gambar 7" descr="Sebuah gambar berisi tanda&#10;&#10;Deskripsi dihasilkan dengan keyakinan sangat tinggi">
              <a:extLst>
                <a:ext uri="{FF2B5EF4-FFF2-40B4-BE49-F238E27FC236}">
                  <a16:creationId xmlns:a16="http://schemas.microsoft.com/office/drawing/2014/main" xmlns="" id="{76431458-CAB8-4BDB-9387-17D05111A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238" y="3051658"/>
              <a:ext cx="2390163" cy="2324554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33F06EE9-7AFD-4892-8406-F7A1D027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2964831"/>
              <a:ext cx="2454762" cy="2324554"/>
            </a:xfrm>
            <a:prstGeom prst="rect">
              <a:avLst/>
            </a:prstGeom>
          </p:spPr>
        </p:pic>
        <p:sp>
          <p:nvSpPr>
            <p:cNvPr id="48" name="WordArt 5">
              <a:extLst>
                <a:ext uri="{FF2B5EF4-FFF2-40B4-BE49-F238E27FC236}">
                  <a16:creationId xmlns:a16="http://schemas.microsoft.com/office/drawing/2014/main" xmlns="" id="{2D07411C-AF64-4BD9-B600-DB6B8438AF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09599" y="5725352"/>
              <a:ext cx="10972801" cy="7682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ID" sz="3600" b="1" kern="10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Impact"/>
                </a:rPr>
                <a:t>BERSAMA KAMI MENUJU HIDUP LEBIH BAIK</a:t>
              </a:r>
              <a:endParaRPr lang="en-US" sz="3600" b="1" kern="1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Impact"/>
              </a:endParaRPr>
            </a:p>
          </p:txBody>
        </p:sp>
        <p:sp>
          <p:nvSpPr>
            <p:cNvPr id="49" name="WordArt 5">
              <a:extLst>
                <a:ext uri="{FF2B5EF4-FFF2-40B4-BE49-F238E27FC236}">
                  <a16:creationId xmlns:a16="http://schemas.microsoft.com/office/drawing/2014/main" xmlns="" id="{A07A0EEA-2A0B-4F3A-9652-0439B8CBF84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09600" y="1468727"/>
              <a:ext cx="10972801" cy="9144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b="1" kern="1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Impact"/>
                </a:rPr>
                <a:t>SELAMAT BERGABUNG</a:t>
              </a:r>
              <a:endParaRPr lang="en-US" sz="3600" b="1" kern="1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Impact"/>
              </a:endParaRPr>
            </a:p>
          </p:txBody>
        </p:sp>
      </p:grpSp>
      <p:sp>
        <p:nvSpPr>
          <p:cNvPr id="35" name="WordArt 5">
            <a:extLst>
              <a:ext uri="{FF2B5EF4-FFF2-40B4-BE49-F238E27FC236}">
                <a16:creationId xmlns:a16="http://schemas.microsoft.com/office/drawing/2014/main" xmlns="" id="{A07A0EEA-2A0B-4F3A-9652-0439B8CBF8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825087" y="2402003"/>
            <a:ext cx="6605516" cy="299262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id-ID" sz="6600" b="1" u="sng" kern="1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Impact"/>
              </a:rPr>
              <a:t>  KEPUTUSAN ANDA  </a:t>
            </a:r>
          </a:p>
          <a:p>
            <a:pPr algn="ctr"/>
            <a:r>
              <a:rPr lang="id-ID" sz="6600" b="1" kern="1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Impact"/>
              </a:rPr>
              <a:t>MENENTUKAN</a:t>
            </a:r>
          </a:p>
          <a:p>
            <a:pPr algn="ctr"/>
            <a:r>
              <a:rPr lang="id-ID" sz="6600" b="1" u="sng" kern="1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Impact"/>
              </a:rPr>
              <a:t>  MASA DEPAN ANDA  </a:t>
            </a:r>
            <a:endParaRPr lang="en-US" sz="6600" b="1" u="sng" kern="1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97092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930"/>
            <a:ext cx="12217474" cy="687293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16732"/>
            <a:ext cx="12167606" cy="1792906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44727" y="2042865"/>
            <a:ext cx="11927413" cy="456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id-ID" sz="2200" b="1" u="sng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BEBERAPA KESAKSIAN TENTANG PROPOLIS</a:t>
            </a:r>
          </a:p>
          <a:p>
            <a:pPr algn="just" eaLnBrk="0" hangingPunct="0">
              <a:defRPr/>
            </a:pPr>
            <a:endParaRPr lang="id-ID" sz="22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just" eaLnBrk="0" hangingPunct="0">
              <a:buFontTx/>
              <a:buAutoNum type="arabicPeriod"/>
              <a:defRPr/>
            </a:pP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“SURAH AN NAHL AYAT 69“</a:t>
            </a:r>
            <a:endParaRPr lang="id-ID" sz="2200" b="1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just" eaLnBrk="0" hangingPunct="0">
              <a:buFontTx/>
              <a:buAutoNum type="arabicPeriod"/>
              <a:defRPr/>
            </a:pPr>
            <a:endParaRPr lang="en-US" sz="22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800100" lvl="1" indent="-342900" eaLnBrk="0" hangingPunct="0">
              <a:buFont typeface="Wingdings" pitchFamily="2" charset="2"/>
              <a:buChar char="Ø"/>
              <a:defRPr/>
            </a:pP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“....Akan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keluar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dari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perutnya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(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Lebah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)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cairan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beraneka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warnanya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(air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liur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)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padanya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ada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obat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bagi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manusia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....”</a:t>
            </a:r>
            <a:endParaRPr lang="id-ID" sz="22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just" eaLnBrk="0" hangingPunct="0">
              <a:buFont typeface="Wingdings" pitchFamily="2" charset="2"/>
              <a:buChar char="Ø"/>
              <a:defRPr/>
            </a:pP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 Black" pitchFamily="34" charset="0"/>
              <a:cs typeface="Arial" pitchFamily="34" charset="0"/>
            </a:endParaRPr>
          </a:p>
          <a:p>
            <a:pPr marL="342900" indent="-342900" algn="just" eaLnBrk="0" hangingPunct="0">
              <a:buFont typeface="Wingdings" pitchFamily="2" charset="2"/>
              <a:buAutoNum type="arabicPeriod" startAt="2"/>
              <a:defRPr/>
            </a:pP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ROY KUPINSEL , MD .  ( MAITLAND FLORIDA )</a:t>
            </a:r>
            <a:endParaRPr lang="id-ID" sz="2200" b="1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marL="342900" indent="-342900" algn="just" eaLnBrk="0" hangingPunct="0">
              <a:buFont typeface="Wingdings" pitchFamily="2" charset="2"/>
              <a:buAutoNum type="arabicPeriod" startAt="2"/>
              <a:defRPr/>
            </a:pPr>
            <a:endParaRPr lang="en-US" sz="22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800100" lvl="1" indent="-342900" algn="just" eaLnBrk="0" hangingPunct="0">
              <a:buFont typeface="Wingdings" pitchFamily="2" charset="2"/>
              <a:buChar char="Ø"/>
              <a:defRPr/>
            </a:pP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Sarang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lebah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lebih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steril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dari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ruang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operasi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rumah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sakit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,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mengkonsumsi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propolis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tidak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ada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efek</a:t>
            </a:r>
            <a:r>
              <a:rPr lang="en-US" sz="22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samping</a:t>
            </a:r>
            <a:endParaRPr lang="en-US" sz="2200" b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2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221"/>
            <a:ext cx="12217474" cy="691022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07004"/>
            <a:ext cx="12167606" cy="1802634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44727" y="2020109"/>
            <a:ext cx="11927413" cy="45065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algn="just" eaLnBrk="0" hangingPunct="0">
              <a:buFont typeface="+mj-lt"/>
              <a:buAutoNum type="arabicPeriod" startAt="3"/>
              <a:defRPr/>
            </a:pPr>
            <a:r>
              <a:rPr lang="en-US" sz="20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UJI KANKER  : CAPE </a:t>
            </a:r>
            <a:r>
              <a:rPr lang="en-US" sz="16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(CAFFEID ACID PHENETHYL ESTHER)</a:t>
            </a:r>
            <a:r>
              <a:rPr lang="id-ID" sz="2000" b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 di </a:t>
            </a:r>
            <a:r>
              <a:rPr lang="en-US" sz="1600" b="1" i="1" dirty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(Comprehensive Cancer Center &amp; Inst. Of Cancer Research Colombia)</a:t>
            </a:r>
            <a:endParaRPr lang="id-ID" sz="1600" b="1" i="1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marL="457200" indent="-457200" algn="just" eaLnBrk="0" hangingPunct="0">
              <a:buFont typeface="+mj-lt"/>
              <a:buAutoNum type="arabicPeriod" startAt="3"/>
              <a:defRPr/>
            </a:pPr>
            <a:endParaRPr lang="id-ID" sz="2000" b="1" i="1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  <a:p>
            <a:pPr marL="914400" lvl="1" indent="-457200" eaLnBrk="0" hangingPunct="0">
              <a:buFont typeface="Wingdings" pitchFamily="2" charset="2"/>
              <a:buChar char="Ø"/>
              <a:defRPr/>
            </a:pPr>
            <a:r>
              <a:rPr lang="id-ID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el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kanker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aktif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pada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sel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DNA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manusia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dapat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di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cegah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hingga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50 %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5 mg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Propolis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jika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di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tingkatkan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hingga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10 mg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dosis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Propolis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maka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pertumbuhan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sel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kanker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dapat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dicegah</a:t>
            </a:r>
            <a:endParaRPr lang="id-ID" sz="2000" b="1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marL="457200" indent="-457200" algn="just" eaLnBrk="0" hangingPunct="0">
              <a:buFont typeface="Wingdings" pitchFamily="2" charset="2"/>
              <a:buChar char="Ø"/>
              <a:defRPr/>
            </a:pPr>
            <a:endParaRPr lang="id-ID" sz="2000" b="1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marL="457200" indent="-457200" algn="just" eaLnBrk="0" hangingPunct="0">
              <a:buFont typeface="+mj-lt"/>
              <a:buAutoNum type="arabicPeriod" startAt="4"/>
              <a:defRPr/>
            </a:pPr>
            <a:r>
              <a:rPr lang="id-ID" sz="2000" b="1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H</a:t>
            </a:r>
            <a:r>
              <a:rPr lang="en-US" sz="2000" b="1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OSPITAL LIEN YUN GANG JIANSU (Dr FANG CHU )</a:t>
            </a:r>
            <a:endParaRPr lang="id-ID" sz="2000" b="1" dirty="0">
              <a:solidFill>
                <a:srgbClr val="FFFF00"/>
              </a:solidFill>
              <a:latin typeface="Arial Black" pitchFamily="34" charset="0"/>
              <a:cs typeface="Arial" charset="0"/>
            </a:endParaRPr>
          </a:p>
          <a:p>
            <a:pPr marL="457200" indent="-457200" algn="just" eaLnBrk="0" hangingPunct="0">
              <a:buFont typeface="+mj-lt"/>
              <a:buAutoNum type="arabicPeriod" startAt="4"/>
              <a:defRPr/>
            </a:pPr>
            <a:endParaRPr lang="id-ID" sz="2000" b="1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marL="914400" lvl="1" indent="-457200" eaLnBrk="0" hangingPunct="0">
              <a:buFont typeface="Wingdings" pitchFamily="2" charset="2"/>
              <a:buChar char="Ø"/>
              <a:defRPr/>
            </a:pPr>
            <a:r>
              <a:rPr lang="id-ID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embantu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pasien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yang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mengidap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penyakit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HYPERLIPIDEMIA (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kandungan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lemak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dalam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darah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tinggi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serta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mampu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mengobati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penyakit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jantung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mengkonsumsi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secara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teratur</a:t>
            </a:r>
            <a:endParaRPr lang="en-US" sz="2000" b="1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930"/>
            <a:ext cx="12217474" cy="687293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16732"/>
            <a:ext cx="12167606" cy="1792906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WordArt 16"/>
          <p:cNvSpPr>
            <a:spLocks noChangeAspect="1" noChangeArrowheads="1" noChangeShapeType="1" noTextEdit="1"/>
          </p:cNvSpPr>
          <p:nvPr/>
        </p:nvSpPr>
        <p:spPr bwMode="auto">
          <a:xfrm>
            <a:off x="398424" y="2227059"/>
            <a:ext cx="11469466" cy="964719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49509"/>
              </a:avLst>
            </a:prstTxWarp>
          </a:bodyPr>
          <a:lstStyle/>
          <a:p>
            <a:pPr algn="ctr"/>
            <a:r>
              <a:rPr lang="id-ID" sz="3600" b="1" kern="10" normalizeH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KEGUNAAN PROPOLIS</a:t>
            </a:r>
            <a:endParaRPr lang="en-US" sz="3600" b="1" kern="10" normalizeH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97394" y="3443595"/>
            <a:ext cx="11821860" cy="309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DETOKSIFIKASI : 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Pembuangan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racun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dalam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tubuh</a:t>
            </a: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ANTIBIOTIK ALAMI  : 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Tidak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ada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efek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samping</a:t>
            </a: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MENINGKATKAN IMUNITAS (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kekebalan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tubuh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)</a:t>
            </a:r>
          </a:p>
          <a:p>
            <a:pPr marL="342900" indent="-342900">
              <a:buFontTx/>
              <a:buAutoNum type="arabicPeriod"/>
            </a:pP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ANTI OKSIDAN : Anti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kanker</a:t>
            </a: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21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NUTRISI YANG SANGAT TINGGI : </a:t>
            </a:r>
            <a:r>
              <a:rPr lang="en-US" sz="2100" b="1" dirty="0" err="1">
                <a:solidFill>
                  <a:schemeClr val="bg1"/>
                </a:solidFill>
                <a:latin typeface="Arial Black" pitchFamily="34" charset="0"/>
              </a:rPr>
              <a:t>berbagai</a:t>
            </a:r>
            <a:r>
              <a:rPr lang="en-US" sz="2100" b="1" dirty="0">
                <a:solidFill>
                  <a:schemeClr val="bg1"/>
                </a:solidFill>
                <a:latin typeface="Arial Black" pitchFamily="34" charset="0"/>
              </a:rPr>
              <a:t> Vitamin</a:t>
            </a:r>
            <a:endParaRPr lang="en-US" sz="21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8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89509"/>
            <a:ext cx="12217474" cy="694750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97277"/>
            <a:ext cx="12167606" cy="1812361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44727" y="1993959"/>
            <a:ext cx="11927413" cy="44012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2400" b="1" u="sng" dirty="0">
                <a:solidFill>
                  <a:srgbClr val="FF0000"/>
                </a:solidFill>
                <a:latin typeface="Arial Black" pitchFamily="34" charset="0"/>
              </a:rPr>
              <a:t>CARA MENGKONSUMSI PROPOLIS</a:t>
            </a:r>
            <a:endParaRPr lang="id-ID" sz="2400" b="1" u="sng" dirty="0">
              <a:solidFill>
                <a:srgbClr val="FF0000"/>
              </a:solidFill>
              <a:latin typeface="Arial Black" pitchFamily="34" charset="0"/>
            </a:endParaRPr>
          </a:p>
          <a:p>
            <a:pPr marL="342900" indent="-342900">
              <a:buFontTx/>
              <a:buAutoNum type="arabicPeriod"/>
            </a:pPr>
            <a:endParaRPr lang="id-ID" sz="22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d-ID" sz="2200" b="1" dirty="0">
                <a:solidFill>
                  <a:srgbClr val="FFFF00"/>
                </a:solidFill>
                <a:latin typeface="Arial Black" pitchFamily="34" charset="0"/>
              </a:rPr>
              <a:t>D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iminum</a:t>
            </a:r>
            <a:endParaRPr lang="id-ID" sz="2200" b="1" dirty="0">
              <a:solidFill>
                <a:srgbClr val="FFFF00"/>
              </a:solidFill>
              <a:latin typeface="Arial Black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id-ID" sz="22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id-ID" sz="2000" b="1" dirty="0">
                <a:solidFill>
                  <a:schemeClr val="bg1"/>
                </a:solidFill>
                <a:latin typeface="Arial Black" pitchFamily="34" charset="0"/>
              </a:rPr>
              <a:t>U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ntuk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orang yang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sehat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Teteskan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Propolis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3 s/d 4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tetes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¼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gelas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air,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lakukan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2 s/d 3 kali /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hari</a:t>
            </a:r>
            <a:endParaRPr lang="id-ID" sz="20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id-ID" sz="22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id-ID" sz="2000" b="1" dirty="0">
                <a:solidFill>
                  <a:schemeClr val="bg1"/>
                </a:solidFill>
                <a:latin typeface="Arial Black" pitchFamily="34" charset="0"/>
              </a:rPr>
              <a:t>U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ntuk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orang yang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sakit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 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Teteskan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propolis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5 s/d 10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tetes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¼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gelas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air,dilakukan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</a:rPr>
              <a:t> 4 s/d 7 kali /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</a:rPr>
              <a:t>hari</a:t>
            </a:r>
            <a:endParaRPr lang="id-ID" sz="20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id-ID" sz="22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id-ID" sz="2200" b="1" dirty="0">
                <a:solidFill>
                  <a:srgbClr val="FFFF00"/>
                </a:solidFill>
                <a:latin typeface="Arial Black" pitchFamily="34" charset="0"/>
              </a:rPr>
              <a:t>D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ioleskan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di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tubuh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yang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sakit</a:t>
            </a:r>
            <a:endParaRPr lang="id-ID" sz="2200" b="1" dirty="0">
              <a:solidFill>
                <a:srgbClr val="FFFF00"/>
              </a:solidFill>
              <a:latin typeface="Arial Black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id-ID" sz="2200" b="1" dirty="0">
              <a:solidFill>
                <a:schemeClr val="bg1"/>
              </a:solidFill>
              <a:latin typeface="Arial Black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id-ID" sz="2200" b="1" dirty="0">
                <a:solidFill>
                  <a:srgbClr val="FFFF00"/>
                </a:solidFill>
                <a:latin typeface="Arial Black" pitchFamily="34" charset="0"/>
              </a:rPr>
              <a:t>P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ropolis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sangat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baik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jika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dicampur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dengan</a:t>
            </a:r>
            <a:r>
              <a:rPr lang="en-US" sz="2200" b="1" dirty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200" b="1" dirty="0" err="1">
                <a:solidFill>
                  <a:srgbClr val="FFFF00"/>
                </a:solidFill>
                <a:latin typeface="Arial Black" pitchFamily="34" charset="0"/>
              </a:rPr>
              <a:t>madu</a:t>
            </a:r>
            <a:endParaRPr lang="en-US" sz="22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2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221"/>
            <a:ext cx="12217474" cy="691022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16"/>
          <p:cNvGrpSpPr/>
          <p:nvPr/>
        </p:nvGrpSpPr>
        <p:grpSpPr>
          <a:xfrm>
            <a:off x="24394" y="107004"/>
            <a:ext cx="12167606" cy="1802634"/>
            <a:chOff x="152400" y="76200"/>
            <a:chExt cx="8812088" cy="185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76200"/>
              <a:ext cx="8812088" cy="1852200"/>
            </a:xfrm>
            <a:prstGeom prst="rect">
              <a:avLst/>
            </a:prstGeom>
          </p:spPr>
        </p:pic>
        <p:sp>
          <p:nvSpPr>
            <p:cNvPr id="22" name="WordArt 4"/>
            <p:cNvSpPr>
              <a:spLocks noChangeArrowheads="1" noChangeShapeType="1" noTextEdit="1"/>
            </p:cNvSpPr>
            <p:nvPr/>
          </p:nvSpPr>
          <p:spPr bwMode="auto">
            <a:xfrm>
              <a:off x="1326215" y="1316400"/>
              <a:ext cx="1831873" cy="504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/>
                </a:rPr>
                <a:t>E . S . N</a:t>
              </a:r>
            </a:p>
          </p:txBody>
        </p:sp>
        <p:sp>
          <p:nvSpPr>
            <p:cNvPr id="2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657600" y="1468800"/>
              <a:ext cx="4585142" cy="2880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Impact"/>
                </a:rPr>
                <a:t>EXCELLENT  STRATEGY   of  NETWORK</a:t>
              </a:r>
            </a:p>
          </p:txBody>
        </p:sp>
        <p:sp>
          <p:nvSpPr>
            <p:cNvPr id="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299600" y="219512"/>
              <a:ext cx="5329800" cy="792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Impact"/>
                </a:rPr>
                <a:t>PT MELIA SEHAT SEJAHTERA</a:t>
              </a:r>
              <a:endParaRPr lang="en-US" sz="3600" kern="10" dirty="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Impac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19600"/>
              <a:ext cx="792000" cy="792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0" y="1316400"/>
              <a:ext cx="612000" cy="612000"/>
            </a:xfrm>
            <a:prstGeom prst="rect">
              <a:avLst/>
            </a:prstGeom>
          </p:spPr>
        </p:pic>
      </p:grpSp>
      <p:sp>
        <p:nvSpPr>
          <p:cNvPr id="10" name="WordArt 16"/>
          <p:cNvSpPr>
            <a:spLocks noChangeAspect="1" noChangeArrowheads="1" noChangeShapeType="1" noTextEdit="1"/>
          </p:cNvSpPr>
          <p:nvPr/>
        </p:nvSpPr>
        <p:spPr bwMode="auto">
          <a:xfrm>
            <a:off x="415208" y="2106297"/>
            <a:ext cx="11385322" cy="738866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49509"/>
              </a:avLst>
            </a:prstTxWarp>
          </a:bodyPr>
          <a:lstStyle/>
          <a:p>
            <a:pPr algn="ctr"/>
            <a:r>
              <a:rPr lang="id-ID" sz="3600" b="1" kern="10" cap="all" normalizeH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erlin Sans FB Demi" pitchFamily="34" charset="0"/>
              </a:rPr>
              <a:t>PROPOLIS MEMBANTU PENYEMBUHAN</a:t>
            </a:r>
            <a:endParaRPr lang="en-US" sz="3600" b="1" kern="10" cap="all" normalizeH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erlin Sans FB Demi" pitchFamily="34" charset="0"/>
            </a:endParaRPr>
          </a:p>
        </p:txBody>
      </p:sp>
      <p:graphicFrame>
        <p:nvGraphicFramePr>
          <p:cNvPr id="11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57597"/>
              </p:ext>
            </p:extLst>
          </p:nvPr>
        </p:nvGraphicFramePr>
        <p:xfrm>
          <a:off x="447869" y="2875664"/>
          <a:ext cx="11319864" cy="381743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319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BATUK / ASTHMA / BRONCHISTIS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SINUSITIS / FLU / DEMAM / SAKIT KEPALA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LUKA BENDA TAJAM ( BAKAR ), BENGKAK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INFEKSI  KULIT, TELINGA, GIGI, GUSI, JERAWAT/BISUL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INFEKSI VAGINA, HERPES, PENYAKIT KULIT &amp; JAMUR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KANKER / TUMOR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JANTUNG, GINJAL, HATI, DIABETES, HEPATITIS</a:t>
                      </a:r>
                      <a:r>
                        <a:rPr kumimoji="0" lang="id-ID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,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DARAH TINGGI / DARAH RENDAH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ASAM URAT / REMATIK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GANGGUAN PENCERNAAN / MAAG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85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43319</TotalTime>
  <Words>2989</Words>
  <Application>Microsoft Office PowerPoint</Application>
  <PresentationFormat>Custom</PresentationFormat>
  <Paragraphs>605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sukur h.nababan</dc:creator>
  <cp:lastModifiedBy>ZAKII</cp:lastModifiedBy>
  <cp:revision>1444</cp:revision>
  <dcterms:created xsi:type="dcterms:W3CDTF">2016-04-29T02:26:30Z</dcterms:created>
  <dcterms:modified xsi:type="dcterms:W3CDTF">2019-08-05T20:23:06Z</dcterms:modified>
</cp:coreProperties>
</file>